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7054" r:id="rId1"/>
    <p:sldMasterId id="2147487077" r:id="rId2"/>
  </p:sldMasterIdLst>
  <p:notesMasterIdLst>
    <p:notesMasterId r:id="rId67"/>
  </p:notesMasterIdLst>
  <p:handoutMasterIdLst>
    <p:handoutMasterId r:id="rId68"/>
  </p:handoutMasterIdLst>
  <p:sldIdLst>
    <p:sldId id="347" r:id="rId3"/>
    <p:sldId id="327" r:id="rId4"/>
    <p:sldId id="794" r:id="rId5"/>
    <p:sldId id="453" r:id="rId6"/>
    <p:sldId id="790" r:id="rId7"/>
    <p:sldId id="779" r:id="rId8"/>
    <p:sldId id="787" r:id="rId9"/>
    <p:sldId id="780" r:id="rId10"/>
    <p:sldId id="785" r:id="rId11"/>
    <p:sldId id="776" r:id="rId12"/>
    <p:sldId id="788" r:id="rId13"/>
    <p:sldId id="783" r:id="rId14"/>
    <p:sldId id="782" r:id="rId15"/>
    <p:sldId id="789" r:id="rId16"/>
    <p:sldId id="793" r:id="rId17"/>
    <p:sldId id="784" r:id="rId18"/>
    <p:sldId id="792" r:id="rId19"/>
    <p:sldId id="791" r:id="rId20"/>
    <p:sldId id="786" r:id="rId21"/>
    <p:sldId id="455" r:id="rId22"/>
    <p:sldId id="757" r:id="rId23"/>
    <p:sldId id="760" r:id="rId24"/>
    <p:sldId id="758" r:id="rId25"/>
    <p:sldId id="759" r:id="rId26"/>
    <p:sldId id="447" r:id="rId27"/>
    <p:sldId id="765" r:id="rId28"/>
    <p:sldId id="766" r:id="rId29"/>
    <p:sldId id="457" r:id="rId30"/>
    <p:sldId id="459" r:id="rId31"/>
    <p:sldId id="458" r:id="rId32"/>
    <p:sldId id="450" r:id="rId33"/>
    <p:sldId id="451" r:id="rId34"/>
    <p:sldId id="461" r:id="rId35"/>
    <p:sldId id="452" r:id="rId36"/>
    <p:sldId id="462" r:id="rId37"/>
    <p:sldId id="737" r:id="rId38"/>
    <p:sldId id="755" r:id="rId39"/>
    <p:sldId id="748" r:id="rId40"/>
    <p:sldId id="749" r:id="rId41"/>
    <p:sldId id="752" r:id="rId42"/>
    <p:sldId id="750" r:id="rId43"/>
    <p:sldId id="753" r:id="rId44"/>
    <p:sldId id="773" r:id="rId45"/>
    <p:sldId id="754" r:id="rId46"/>
    <p:sldId id="772" r:id="rId47"/>
    <p:sldId id="375" r:id="rId48"/>
    <p:sldId id="456" r:id="rId49"/>
    <p:sldId id="376" r:id="rId50"/>
    <p:sldId id="761" r:id="rId51"/>
    <p:sldId id="377" r:id="rId52"/>
    <p:sldId id="762" r:id="rId53"/>
    <p:sldId id="763" r:id="rId54"/>
    <p:sldId id="768" r:id="rId55"/>
    <p:sldId id="769" r:id="rId56"/>
    <p:sldId id="767" r:id="rId57"/>
    <p:sldId id="770" r:id="rId58"/>
    <p:sldId id="713" r:id="rId59"/>
    <p:sldId id="714" r:id="rId60"/>
    <p:sldId id="378" r:id="rId61"/>
    <p:sldId id="700" r:id="rId62"/>
    <p:sldId id="701" r:id="rId63"/>
    <p:sldId id="771" r:id="rId64"/>
    <p:sldId id="764" r:id="rId65"/>
    <p:sldId id="460" r:id="rId66"/>
  </p:sldIdLst>
  <p:sldSz cx="12192000" cy="6858000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8"/>
    <a:srgbClr val="EBF1DE"/>
    <a:srgbClr val="D9D9D9"/>
    <a:srgbClr val="FFF081"/>
    <a:srgbClr val="142C57"/>
    <a:srgbClr val="4B4B82"/>
    <a:srgbClr val="004897"/>
    <a:srgbClr val="251783"/>
    <a:srgbClr val="FF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/>
    <p:restoredTop sz="82525" autoAdjust="0"/>
  </p:normalViewPr>
  <p:slideViewPr>
    <p:cSldViewPr snapToObjects="1">
      <p:cViewPr varScale="1">
        <p:scale>
          <a:sx n="68" d="100"/>
          <a:sy n="68" d="100"/>
        </p:scale>
        <p:origin x="1968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A5B80545-464C-CE4A-875B-D43F2A369C3E}" type="datetime1">
              <a:rPr lang="en-US"/>
              <a:pPr>
                <a:defRPr/>
              </a:pPr>
              <a:t>6/22/20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FCBF9145-D61D-0843-B7FD-25A1187DE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543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E6D43327-5709-E247-8131-1048F8215043}" type="datetime1">
              <a:rPr lang="en-US"/>
              <a:pPr>
                <a:defRPr/>
              </a:pPr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5BF6D565-B130-004C-9FB3-666B7AF71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255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63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21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52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6D565-B130-004C-9FB3-666B7AF71A0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03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Notifications</a:t>
            </a:r>
            <a:r>
              <a:rPr lang="en-US" baseline="0" dirty="0"/>
              <a:t> are defined in </a:t>
            </a:r>
            <a:r>
              <a:rPr lang="en-US" baseline="0" dirty="0" err="1"/>
              <a:t>teamworknotifications.ui.ttlx</a:t>
            </a:r>
            <a:endParaRPr lang="en-US" baseline="0" dirty="0"/>
          </a:p>
          <a:p>
            <a:endParaRPr lang="en-US" baseline="0" dirty="0"/>
          </a:p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/>
              <a:t>Connection between an asset collection (project) and notification even is specified using </a:t>
            </a:r>
            <a:r>
              <a:rPr lang="en-US" sz="1300" dirty="0" err="1">
                <a:ea typeface="+mn-ea"/>
                <a:cs typeface="+mn-cs"/>
              </a:rPr>
              <a:t>teamwork:supportedNotification</a:t>
            </a:r>
            <a:r>
              <a:rPr lang="en-US" sz="1300" dirty="0">
                <a:ea typeface="+mn-ea"/>
                <a:cs typeface="+mn-cs"/>
              </a:rPr>
              <a:t> property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28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Notifications</a:t>
            </a:r>
            <a:r>
              <a:rPr lang="en-US" baseline="0" dirty="0"/>
              <a:t> are defined in </a:t>
            </a:r>
            <a:r>
              <a:rPr lang="en-US" baseline="0" dirty="0" err="1"/>
              <a:t>teamworknotifications.ui.ttlx</a:t>
            </a:r>
            <a:endParaRPr lang="en-US" baseline="0" dirty="0"/>
          </a:p>
          <a:p>
            <a:endParaRPr lang="en-US" baseline="0" dirty="0"/>
          </a:p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/>
              <a:t>Connection between an asset collection (project) and notification even is specified using </a:t>
            </a:r>
            <a:r>
              <a:rPr lang="en-US" sz="1300" dirty="0" err="1">
                <a:ea typeface="+mn-ea"/>
                <a:cs typeface="+mn-cs"/>
              </a:rPr>
              <a:t>teamwork:supportedNotification</a:t>
            </a:r>
            <a:r>
              <a:rPr lang="en-US" sz="1300" dirty="0">
                <a:ea typeface="+mn-ea"/>
                <a:cs typeface="+mn-cs"/>
              </a:rPr>
              <a:t> property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4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65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12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73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6D565-B130-004C-9FB3-666B7AF71A0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81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F6D565-B130-004C-9FB3-666B7AF71A0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11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69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4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66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F6D565-B130-004C-9FB3-666B7AF71A0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45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Workflow is a SHACL shape, transitions are also shapes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F6D565-B130-004C-9FB3-666B7AF71A0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99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04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617DC-AEF1-4AB9-A272-81D8AEB55C0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1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98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  <a:latin typeface="Rockwell" charset="0"/>
              </a:rPr>
              <a:t>© Copyright 2017 </a:t>
            </a:r>
            <a:r>
              <a:rPr lang="en-US" sz="900" dirty="0" err="1">
                <a:solidFill>
                  <a:srgbClr val="595959"/>
                </a:solidFill>
                <a:latin typeface="Rockwell" charset="0"/>
              </a:rPr>
              <a:t>TopQuadrant</a:t>
            </a:r>
            <a:r>
              <a:rPr lang="en-US" sz="900" dirty="0">
                <a:solidFill>
                  <a:srgbClr val="595959"/>
                </a:solidFill>
                <a:latin typeface="Rockwell" charset="0"/>
              </a:rPr>
              <a:t> Inc.	                         Slide </a:t>
            </a:r>
            <a:fld id="{D458BBDE-C418-B64D-B51E-42DC7E01084C}" type="slidenum">
              <a:rPr lang="en-US" sz="900">
                <a:solidFill>
                  <a:srgbClr val="595959"/>
                </a:solidFill>
                <a:latin typeface="Rockwell" charset="0"/>
              </a:rPr>
              <a:pPr/>
              <a:t>‹#›</a:t>
            </a:fld>
            <a:endParaRPr lang="en-US" sz="900" dirty="0">
              <a:solidFill>
                <a:srgbClr val="595959"/>
              </a:solidFill>
              <a:latin typeface="Rockwel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0" y="1435101"/>
            <a:ext cx="5384800" cy="51180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5486400" cy="51180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51200" y="76201"/>
            <a:ext cx="87376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53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6F0D97B9-8FA0-AE4B-9506-28127306F4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0" y="2265223"/>
            <a:ext cx="10769600" cy="2514600"/>
          </a:xfrm>
          <a:ln w="12700">
            <a:solidFill>
              <a:srgbClr val="004897"/>
            </a:solidFill>
          </a:ln>
        </p:spPr>
        <p:txBody>
          <a:bodyPr lIns="182880" rIns="182880" anchor="ctr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rgbClr val="004897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4485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  <a:latin typeface="Rockwell" charset="0"/>
              </a:rPr>
              <a:t>© Copyright 2017 </a:t>
            </a:r>
            <a:r>
              <a:rPr lang="en-US" sz="900" dirty="0" err="1">
                <a:solidFill>
                  <a:srgbClr val="595959"/>
                </a:solidFill>
                <a:latin typeface="Rockwell" charset="0"/>
              </a:rPr>
              <a:t>TopQuadrant</a:t>
            </a:r>
            <a:r>
              <a:rPr lang="en-US" sz="900" dirty="0">
                <a:solidFill>
                  <a:srgbClr val="595959"/>
                </a:solidFill>
                <a:latin typeface="Rockwell" charset="0"/>
              </a:rPr>
              <a:t> Inc.	                         Slide </a:t>
            </a:r>
            <a:fld id="{2FB8FA9D-50CC-DB42-9D4B-7A280C24E749}" type="slidenum">
              <a:rPr lang="en-US" sz="900">
                <a:solidFill>
                  <a:srgbClr val="595959"/>
                </a:solidFill>
                <a:latin typeface="Rockwell" charset="0"/>
              </a:rPr>
              <a:pPr/>
              <a:t>‹#›</a:t>
            </a:fld>
            <a:endParaRPr lang="en-US" sz="900" dirty="0">
              <a:solidFill>
                <a:srgbClr val="595959"/>
              </a:solidFill>
              <a:latin typeface="Rockwell" charset="0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914401" y="2209800"/>
            <a:ext cx="10299700" cy="2667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19050">
            <a:solidFill>
              <a:schemeClr val="tx2"/>
            </a:solidFill>
            <a:round/>
            <a:headEnd/>
            <a:tailEnd/>
          </a:ln>
          <a:effectLst>
            <a:outerShdw dist="50800" dir="2700000" rotWithShape="0">
              <a:srgbClr val="808080">
                <a:alpha val="34000"/>
              </a:srgbClr>
            </a:outerShdw>
          </a:effec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2826" y="2476500"/>
            <a:ext cx="9702799" cy="2133600"/>
          </a:xfrm>
          <a:noFill/>
        </p:spPr>
        <p:txBody>
          <a:bodyPr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52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9BFD5-3523-714F-8E93-188C3C482D73}" type="datetimeFigureOut">
              <a:rPr lang="en-US"/>
              <a:pPr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DAE93-3EB1-5543-9E69-DD3E1F7EC2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62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</a:rPr>
              <a:t>© Copyright 2020  TopQuadrant Inc.	                							         Slide </a:t>
            </a:r>
            <a:fld id="{C9259ACA-28B4-A340-B114-1B1AEDD28C92}" type="slidenum">
              <a:rPr lang="en-US" sz="900">
                <a:solidFill>
                  <a:srgbClr val="595959"/>
                </a:solidFill>
              </a:rPr>
              <a:pPr/>
              <a:t>‹#›</a:t>
            </a:fld>
            <a:endParaRPr lang="en-US" sz="900" dirty="0">
              <a:solidFill>
                <a:srgbClr val="59595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181600"/>
          </a:xfrm>
        </p:spPr>
        <p:txBody>
          <a:bodyPr/>
          <a:lstStyle>
            <a:lvl1pPr marL="342900" indent="-342900" algn="l" defTabSz="457200" rtl="0" eaLnBrk="0" fontAlgn="base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lang="en-US" sz="3200" kern="120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426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F355F-207B-3D4F-9D82-7C5A6BAE7D10}" type="datetimeFigureOut">
              <a:rPr lang="en-US"/>
              <a:pPr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B9301-06E8-F34C-BECB-85591B5E44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45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F1D4AA-537D-E94B-A34E-537EB479BA5A}" type="datetimeFigureOut">
              <a:rPr lang="en-US"/>
              <a:pPr/>
              <a:t>6/22/20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AEF53-903A-E548-89C7-9C5F07D94A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58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236A46-5287-A448-B4EC-410290998F4E}" type="datetimeFigureOut">
              <a:rPr lang="en-US"/>
              <a:pPr/>
              <a:t>6/22/20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D18A5-53F1-3141-87A4-3E2214AE9A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8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</a:rPr>
              <a:t>© Copyright 2019 TopQuadrant Inc.	                         Slide </a:t>
            </a:r>
            <a:fld id="{3EB1263D-0D4A-3D4B-84CC-BEDD68EF359B}" type="slidenum">
              <a:rPr lang="en-US" sz="900">
                <a:solidFill>
                  <a:srgbClr val="595959"/>
                </a:solidFill>
              </a:rPr>
              <a:pPr/>
              <a:t>‹#›</a:t>
            </a:fld>
            <a:endParaRPr lang="en-US" sz="900" dirty="0">
              <a:solidFill>
                <a:srgbClr val="59595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4958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© </a:t>
            </a:r>
            <a:r>
              <a:rPr lang="en-US" sz="900" dirty="0">
                <a:solidFill>
                  <a:srgbClr val="595959"/>
                </a:solidFill>
                <a:latin typeface="+mn-lt"/>
              </a:rPr>
              <a:t>Copyright 2019 TopQuadrant Inc.                                                                                                             Confidential</a:t>
            </a:r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	                                                                                                                    </a:t>
            </a:r>
            <a:fld id="{7CAA5A0A-4F4A-5041-B3C8-EC010DF51A02}" type="slidenum">
              <a:rPr lang="en-US" sz="900" smtClean="0">
                <a:solidFill>
                  <a:srgbClr val="595959"/>
                </a:solidFill>
                <a:latin typeface="+mn-lt"/>
              </a:rPr>
              <a:pPr/>
              <a:t>‹#›</a:t>
            </a:fld>
            <a:endParaRPr lang="en-US" sz="9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523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1816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412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  <a:latin typeface="Rockwell" charset="0"/>
              </a:rPr>
              <a:t>© Copyright 2019 TopQuadrant Inc.	                         Slide </a:t>
            </a:r>
            <a:fld id="{6127B4D5-175E-CD47-B7BA-7EF33BE8F51D}" type="slidenum">
              <a:rPr lang="en-US" sz="900">
                <a:solidFill>
                  <a:srgbClr val="595959"/>
                </a:solidFill>
                <a:latin typeface="Rockwell" charset="0"/>
              </a:rPr>
              <a:pPr/>
              <a:t>‹#›</a:t>
            </a:fld>
            <a:endParaRPr lang="en-US" sz="900" dirty="0">
              <a:solidFill>
                <a:srgbClr val="595959"/>
              </a:solidFill>
              <a:latin typeface="Rockwell" charset="0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 userDrawn="1"/>
        </p:nvSpPr>
        <p:spPr bwMode="auto">
          <a:xfrm>
            <a:off x="914401" y="2209800"/>
            <a:ext cx="10299700" cy="2667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19050">
            <a:solidFill>
              <a:schemeClr val="tx2"/>
            </a:solidFill>
            <a:round/>
            <a:headEnd/>
            <a:tailEnd/>
          </a:ln>
          <a:effectLst>
            <a:outerShdw dist="50800" dir="2700000" rotWithShape="0">
              <a:srgbClr val="808080">
                <a:alpha val="34000"/>
              </a:srgbClr>
            </a:outerShdw>
          </a:effec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2826" y="2476500"/>
            <a:ext cx="9702799" cy="2133600"/>
          </a:xfrm>
          <a:noFill/>
        </p:spPr>
        <p:txBody>
          <a:bodyPr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386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595959"/>
                </a:solidFill>
                <a:latin typeface="Rockwell" pitchFamily="18" charset="0"/>
              </a:rPr>
              <a:t>© Copyright 2020</a:t>
            </a:r>
            <a:r>
              <a:rPr lang="en-US" altLang="en-US" sz="900" baseline="0" dirty="0">
                <a:solidFill>
                  <a:srgbClr val="595959"/>
                </a:solidFill>
                <a:latin typeface="Rockwell" pitchFamily="18" charset="0"/>
              </a:rPr>
              <a:t> </a:t>
            </a:r>
            <a:r>
              <a:rPr lang="en-US" altLang="en-US" sz="900" dirty="0">
                <a:solidFill>
                  <a:srgbClr val="595959"/>
                </a:solidFill>
                <a:latin typeface="Rockwell" pitchFamily="18" charset="0"/>
              </a:rPr>
              <a:t>TopQuadrant Inc.	                                                                                                                                                       </a:t>
            </a:r>
            <a:fld id="{4ED2E4CE-D19F-4E30-9B30-C51D28674309}" type="slidenum">
              <a:rPr lang="en-US" altLang="en-US" sz="900">
                <a:solidFill>
                  <a:srgbClr val="595959"/>
                </a:solidFill>
                <a:latin typeface="Rockwell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900" dirty="0">
              <a:solidFill>
                <a:srgbClr val="595959"/>
              </a:solidFill>
              <a:latin typeface="Rockwell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2827" y="2476500"/>
            <a:ext cx="9702799" cy="2133600"/>
          </a:xfrm>
          <a:noFill/>
          <a:ln>
            <a:solidFill>
              <a:schemeClr val="tx2"/>
            </a:solidFill>
          </a:ln>
        </p:spPr>
        <p:txBody>
          <a:bodyPr/>
          <a:lstStyle>
            <a:lvl1pPr algn="ctr">
              <a:defRPr lang="en-US" sz="3600" kern="1200" dirty="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3706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6F0D97B9-8FA0-AE4B-9506-28127306F4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9932" y="2232723"/>
            <a:ext cx="9425354" cy="2259560"/>
          </a:xfrm>
          <a:ln w="12700">
            <a:solidFill>
              <a:srgbClr val="004897"/>
            </a:solidFill>
          </a:ln>
        </p:spPr>
        <p:txBody>
          <a:bodyPr lIns="182880" rIns="182880" anchor="ctr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rgbClr val="004897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740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© Copyright </a:t>
            </a:r>
            <a:r>
              <a:rPr lang="is-IS" sz="900" dirty="0">
                <a:solidFill>
                  <a:srgbClr val="595959"/>
                </a:solidFill>
                <a:latin typeface="Comic Sans MS" charset="0"/>
              </a:rPr>
              <a:t>2017</a:t>
            </a:r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 TopQuadrant Inc.	                         Slide </a:t>
            </a:r>
            <a:fld id="{8861C5DB-310E-444F-A891-22B3F13A2DD6}" type="slidenum">
              <a:rPr lang="en-US" sz="900">
                <a:solidFill>
                  <a:srgbClr val="595959"/>
                </a:solidFill>
                <a:latin typeface="Comic Sans MS" charset="0"/>
              </a:rPr>
              <a:pPr/>
              <a:t>‹#›</a:t>
            </a:fld>
            <a:endParaRPr lang="en-US" sz="900" dirty="0">
              <a:solidFill>
                <a:srgbClr val="595959"/>
              </a:solidFill>
              <a:latin typeface="Comic Sans M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502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  <a:latin typeface="Rockwell" charset="0"/>
              </a:rPr>
              <a:t>© Copyright </a:t>
            </a:r>
            <a:r>
              <a:rPr lang="is-IS" sz="900" dirty="0">
                <a:solidFill>
                  <a:srgbClr val="595959"/>
                </a:solidFill>
                <a:latin typeface="Rockwell" charset="0"/>
              </a:rPr>
              <a:t>2017</a:t>
            </a:r>
            <a:r>
              <a:rPr lang="en-US" sz="900" dirty="0">
                <a:solidFill>
                  <a:srgbClr val="595959"/>
                </a:solidFill>
                <a:latin typeface="Rockwell" charset="0"/>
              </a:rPr>
              <a:t> TopQuadrant Inc.	                         Slide </a:t>
            </a:r>
            <a:fld id="{AA919986-B12D-A841-BCCE-47145FDC6DC4}" type="slidenum">
              <a:rPr lang="en-US" sz="900">
                <a:solidFill>
                  <a:srgbClr val="595959"/>
                </a:solidFill>
                <a:latin typeface="Rockwell" charset="0"/>
              </a:rPr>
              <a:pPr/>
              <a:t>‹#›</a:t>
            </a:fld>
            <a:endParaRPr lang="en-US" sz="900" dirty="0">
              <a:solidFill>
                <a:srgbClr val="595959"/>
              </a:solidFill>
              <a:latin typeface="Rockwel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0" y="1435101"/>
            <a:ext cx="5384800" cy="51180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5486400" cy="51180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51200" y="76201"/>
            <a:ext cx="87376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2890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© Copyright </a:t>
            </a:r>
            <a:r>
              <a:rPr lang="is-IS" sz="900" dirty="0">
                <a:solidFill>
                  <a:srgbClr val="595959"/>
                </a:solidFill>
                <a:latin typeface="Comic Sans MS" charset="0"/>
              </a:rPr>
              <a:t>2017</a:t>
            </a:r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 TopQuadrant Inc.	                         Slide </a:t>
            </a:r>
            <a:fld id="{9D7D8ED5-080F-9540-9133-73F6D801B692}" type="slidenum">
              <a:rPr lang="en-US" sz="900">
                <a:solidFill>
                  <a:srgbClr val="595959"/>
                </a:solidFill>
                <a:latin typeface="Comic Sans MS" charset="0"/>
              </a:rPr>
              <a:pPr/>
              <a:t>‹#›</a:t>
            </a:fld>
            <a:endParaRPr lang="en-US" sz="900" dirty="0">
              <a:solidFill>
                <a:srgbClr val="595959"/>
              </a:solidFill>
              <a:latin typeface="Comic Sans M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928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© Copyright </a:t>
            </a:r>
            <a:r>
              <a:rPr lang="is-IS" sz="900" dirty="0">
                <a:solidFill>
                  <a:srgbClr val="595959"/>
                </a:solidFill>
                <a:latin typeface="Comic Sans MS" charset="0"/>
              </a:rPr>
              <a:t>2017</a:t>
            </a:r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 TopQuadrant Inc.	                         Slide </a:t>
            </a:r>
            <a:fld id="{742AB81C-3BA3-6647-A468-2B9B7090CEC9}" type="slidenum">
              <a:rPr lang="en-US" sz="900">
                <a:solidFill>
                  <a:srgbClr val="595959"/>
                </a:solidFill>
                <a:latin typeface="Comic Sans MS" charset="0"/>
              </a:rPr>
              <a:pPr/>
              <a:t>‹#›</a:t>
            </a:fld>
            <a:endParaRPr lang="en-US" sz="900" dirty="0">
              <a:solidFill>
                <a:srgbClr val="595959"/>
              </a:solidFill>
              <a:latin typeface="Comic Sans M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9023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© Copyright </a:t>
            </a:r>
            <a:r>
              <a:rPr lang="is-IS" sz="900" dirty="0">
                <a:solidFill>
                  <a:srgbClr val="595959"/>
                </a:solidFill>
                <a:latin typeface="Comic Sans MS" charset="0"/>
              </a:rPr>
              <a:t>2017</a:t>
            </a:r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 TopQuadrant Inc.	                         Slide </a:t>
            </a:r>
            <a:fld id="{72F45635-86C8-7A4C-AD38-2E3AD5C0BC1F}" type="slidenum">
              <a:rPr lang="en-US" sz="900">
                <a:solidFill>
                  <a:srgbClr val="595959"/>
                </a:solidFill>
                <a:latin typeface="Comic Sans MS" charset="0"/>
              </a:rPr>
              <a:pPr/>
              <a:t>‹#›</a:t>
            </a:fld>
            <a:endParaRPr lang="en-US" sz="900" dirty="0">
              <a:solidFill>
                <a:srgbClr val="595959"/>
              </a:solidFill>
              <a:latin typeface="Comic Sans MS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3017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TQ_Logo_Blue_Rectangle-compac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Grp="1" noChangeArrowheads="1"/>
          </p:cNvSpPr>
          <p:nvPr userDrawn="1"/>
        </p:nvSpPr>
        <p:spPr bwMode="auto">
          <a:xfrm>
            <a:off x="9550400" y="6610350"/>
            <a:ext cx="2438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US" sz="900">
                <a:solidFill>
                  <a:srgbClr val="595959"/>
                </a:solidFill>
                <a:latin typeface="Comic Sans MS" charset="0"/>
              </a:rPr>
              <a:t>Slide </a:t>
            </a:r>
            <a:fld id="{B6271577-0908-7143-A04E-F8BA423BAE82}" type="slidenum">
              <a:rPr lang="en-US" sz="900">
                <a:solidFill>
                  <a:srgbClr val="595959"/>
                </a:solidFill>
                <a:latin typeface="Comic Sans MS" charset="0"/>
              </a:rPr>
              <a:pPr algn="r"/>
              <a:t>‹#›</a:t>
            </a:fld>
            <a:endParaRPr lang="en-US" sz="900">
              <a:solidFill>
                <a:srgbClr val="595959"/>
              </a:solidFill>
              <a:latin typeface="Comic Sans MS" charset="0"/>
            </a:endParaRPr>
          </a:p>
        </p:txBody>
      </p:sp>
      <p:sp>
        <p:nvSpPr>
          <p:cNvPr id="7" name="Rectangle 2"/>
          <p:cNvSpPr txBox="1">
            <a:spLocks noGrp="1" noChangeArrowheads="1"/>
          </p:cNvSpPr>
          <p:nvPr userDrawn="1"/>
        </p:nvSpPr>
        <p:spPr bwMode="auto">
          <a:xfrm>
            <a:off x="1803400" y="6591300"/>
            <a:ext cx="2743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1188" algn="l"/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© Copyright </a:t>
            </a:r>
            <a:r>
              <a:rPr lang="is-IS" sz="900" dirty="0">
                <a:solidFill>
                  <a:srgbClr val="595959"/>
                </a:solidFill>
                <a:latin typeface="Comic Sans MS" charset="0"/>
              </a:rPr>
              <a:t>2017</a:t>
            </a:r>
            <a:r>
              <a:rPr lang="en-US" sz="900" dirty="0">
                <a:solidFill>
                  <a:srgbClr val="595959"/>
                </a:solidFill>
                <a:latin typeface="Comic Sans MS" charset="0"/>
              </a:rPr>
              <a:t> TopQuadrant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101" y="1"/>
            <a:ext cx="11048900" cy="846667"/>
          </a:xfrm>
          <a:noFill/>
        </p:spPr>
        <p:txBody>
          <a:bodyPr/>
          <a:lstStyle>
            <a:lvl1pPr>
              <a:defRPr sz="3600">
                <a:solidFill>
                  <a:srgbClr val="0048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06400" y="1066800"/>
            <a:ext cx="114808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6459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939"/>
            <a:ext cx="11049000" cy="8192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1066800"/>
            <a:ext cx="11684000" cy="5524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80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25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872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96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270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90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24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0" y="1435101"/>
            <a:ext cx="5384800" cy="51180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5486400" cy="51180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51200" y="76201"/>
            <a:ext cx="87376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53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51200" y="76201"/>
            <a:ext cx="8737600" cy="868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1" name="Picture 6" descr="topquadrant-bgsymbol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34" y="-1228725"/>
            <a:ext cx="4961467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topquadrant-logo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3" y="431800"/>
            <a:ext cx="298026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800100" y="860426"/>
            <a:ext cx="10600267" cy="9525"/>
          </a:xfrm>
          <a:prstGeom prst="line">
            <a:avLst/>
          </a:prstGeom>
          <a:noFill/>
          <a:ln w="25400">
            <a:solidFill>
              <a:srgbClr val="F79646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2">
            <a:extLst>
              <a:ext uri="{FF2B5EF4-FFF2-40B4-BE49-F238E27FC236}">
                <a16:creationId xmlns:a16="http://schemas.microsoft.com/office/drawing/2014/main" id="{A4CF152E-395F-E04C-9590-0A29D5A3A6DD}"/>
              </a:ext>
            </a:extLst>
          </p:cNvPr>
          <p:cNvSpPr txBox="1">
            <a:spLocks noGrp="1"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27863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dirty="0">
                <a:solidFill>
                  <a:srgbClr val="595959"/>
                </a:solidFill>
                <a:latin typeface="Rockwell" charset="0"/>
              </a:rPr>
              <a:t>© Copyright 2020 TopQuadrant Inc.	                                                   Slide </a:t>
            </a:r>
            <a:fld id="{2FB8FA9D-50CC-DB42-9D4B-7A280C24E749}" type="slidenum">
              <a:rPr lang="en-US" sz="900">
                <a:solidFill>
                  <a:srgbClr val="595959"/>
                </a:solidFill>
                <a:latin typeface="Rockwell" charset="0"/>
              </a:rPr>
              <a:pPr/>
              <a:t>‹#›</a:t>
            </a:fld>
            <a:endParaRPr lang="en-US" sz="900" dirty="0">
              <a:solidFill>
                <a:srgbClr val="595959"/>
              </a:solidFill>
              <a:latin typeface="Rockwel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55" r:id="rId1"/>
    <p:sldLayoutId id="2147487056" r:id="rId2"/>
    <p:sldLayoutId id="2147487057" r:id="rId3"/>
    <p:sldLayoutId id="2147487058" r:id="rId4"/>
    <p:sldLayoutId id="2147487059" r:id="rId5"/>
    <p:sldLayoutId id="2147487060" r:id="rId6"/>
    <p:sldLayoutId id="2147487061" r:id="rId7"/>
    <p:sldLayoutId id="2147487063" r:id="rId8"/>
    <p:sldLayoutId id="2147487064" r:id="rId9"/>
    <p:sldLayoutId id="2147487070" r:id="rId10"/>
    <p:sldLayoutId id="2147487075" r:id="rId11"/>
    <p:sldLayoutId id="2147487076" r:id="rId12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51200" y="76201"/>
            <a:ext cx="8737600" cy="868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601814FA-6144-CC4A-AC36-1906370DEFD5}" type="datetimeFigureOut">
              <a:rPr lang="en-US"/>
              <a:pPr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DA0A6EF-0303-2B4C-A5A1-DBA761A1F9A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6" descr="topquadrant-bgsymbol1.png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8628" y="-1228725"/>
            <a:ext cx="3721608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topquadrant-logo1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34" y="403224"/>
            <a:ext cx="2338916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38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78" r:id="rId1"/>
    <p:sldLayoutId id="2147487079" r:id="rId2"/>
    <p:sldLayoutId id="2147487080" r:id="rId3"/>
    <p:sldLayoutId id="2147487081" r:id="rId4"/>
    <p:sldLayoutId id="2147487082" r:id="rId5"/>
    <p:sldLayoutId id="2147487083" r:id="rId6"/>
    <p:sldLayoutId id="2147487084" r:id="rId7"/>
    <p:sldLayoutId id="2147487085" r:id="rId8"/>
    <p:sldLayoutId id="2147487086" r:id="rId9"/>
    <p:sldLayoutId id="2147487087" r:id="rId10"/>
    <p:sldLayoutId id="2147487088" r:id="rId11"/>
    <p:sldLayoutId id="2147487089" r:id="rId12"/>
    <p:sldLayoutId id="2147487090" r:id="rId13"/>
    <p:sldLayoutId id="2147487091" r:id="rId14"/>
    <p:sldLayoutId id="2147487092" r:id="rId15"/>
    <p:sldLayoutId id="2147487093" r:id="rId16"/>
    <p:sldLayoutId id="2147487094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lang="en-US" sz="4400" b="0" i="0" kern="1200" dirty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quadrant.com/topbraid-composer-install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fontawesome.com/" TargetMode="Externa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Teamworks, Workflow Templates, Notifications and other Actions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B6358-C508-7C41-98D7-C7845281C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0" y="304800"/>
            <a:ext cx="1143000" cy="1143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15A719-FAB6-8E41-B7C7-5CE82A9FE8E8}"/>
              </a:ext>
            </a:extLst>
          </p:cNvPr>
          <p:cNvSpPr txBox="1">
            <a:spLocks/>
          </p:cNvSpPr>
          <p:nvPr/>
        </p:nvSpPr>
        <p:spPr bwMode="auto">
          <a:xfrm>
            <a:off x="1066800" y="3810000"/>
            <a:ext cx="10363200" cy="1470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0" i="0" kern="120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b="1" dirty="0"/>
              <a:t>This Training Module is Technical in Nature. </a:t>
            </a:r>
          </a:p>
          <a:p>
            <a:r>
              <a:rPr lang="en-US" sz="2800" b="1" dirty="0"/>
              <a:t>It requires working understanding of RDF and </a:t>
            </a:r>
            <a:r>
              <a:rPr lang="en-US" sz="2800" b="1" dirty="0" err="1"/>
              <a:t>TopBraid</a:t>
            </a:r>
            <a:r>
              <a:rPr lang="en-US" sz="2800" b="1" dirty="0"/>
              <a:t> application development technologies</a:t>
            </a:r>
          </a:p>
        </p:txBody>
      </p:sp>
    </p:spTree>
    <p:extLst>
      <p:ext uri="{BB962C8B-B14F-4D97-AF65-F5344CB8AC3E}">
        <p14:creationId xmlns:p14="http://schemas.microsoft.com/office/powerpoint/2010/main" val="558131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6825D5-A79F-F94D-9F29-731EAA89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925514"/>
            <a:ext cx="9969500" cy="5448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FC0163-12AA-5945-B302-DEAD300D9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Describe Responsibilities of the Role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9AEE035-DBD4-924D-8E90-D06D70F51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191000"/>
            <a:ext cx="3657600" cy="2182814"/>
          </a:xfrm>
          <a:prstGeom prst="wedgeRoundRectCallout">
            <a:avLst>
              <a:gd name="adj1" fmla="val 62199"/>
              <a:gd name="adj2" fmla="val -39333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In the form, click on Edit and describe role responsibilities in the comments field.</a:t>
            </a:r>
          </a:p>
          <a:p>
            <a:endParaRPr lang="en-US" sz="2000" dirty="0"/>
          </a:p>
          <a:p>
            <a:r>
              <a:rPr lang="en-US" sz="2000" dirty="0"/>
              <a:t>This is optional, but is recommended as a best practice.</a:t>
            </a:r>
          </a:p>
        </p:txBody>
      </p:sp>
    </p:spTree>
    <p:extLst>
      <p:ext uri="{BB962C8B-B14F-4D97-AF65-F5344CB8AC3E}">
        <p14:creationId xmlns:p14="http://schemas.microsoft.com/office/powerpoint/2010/main" val="300805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26B9A-77B0-8D40-8D6F-23894F192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0" y="228600"/>
            <a:ext cx="8737600" cy="868363"/>
          </a:xfrm>
        </p:spPr>
        <p:txBody>
          <a:bodyPr/>
          <a:lstStyle/>
          <a:p>
            <a:r>
              <a:rPr lang="en-US" dirty="0"/>
              <a:t>Navigate to the Stewardship class and add a Relationship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CA362-3CBC-5B4E-AA06-AB56AD02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80079"/>
            <a:ext cx="11887200" cy="5317042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24A681-2066-FE4E-B94A-4DAC1B55FCE1}"/>
              </a:ext>
            </a:extLst>
          </p:cNvPr>
          <p:cNvSpPr/>
          <p:nvPr/>
        </p:nvSpPr>
        <p:spPr>
          <a:xfrm>
            <a:off x="304800" y="5410200"/>
            <a:ext cx="3352800" cy="381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5D187A5-B98B-AD4D-BAB0-0164549A0735}"/>
              </a:ext>
            </a:extLst>
          </p:cNvPr>
          <p:cNvSpPr/>
          <p:nvPr/>
        </p:nvSpPr>
        <p:spPr>
          <a:xfrm>
            <a:off x="342900" y="2133600"/>
            <a:ext cx="22479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8FD25-92FB-DC4F-B584-185C73D94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0" y="152400"/>
            <a:ext cx="9829800" cy="868363"/>
          </a:xfrm>
        </p:spPr>
        <p:txBody>
          <a:bodyPr/>
          <a:lstStyle/>
          <a:p>
            <a:r>
              <a:rPr lang="en-US" sz="3200" dirty="0"/>
              <a:t>Type the label exactly the same way you typed it when you defined the property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A597-FDE5-664D-A5E5-E2E9363A9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219200"/>
            <a:ext cx="12192000" cy="5250631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36EBE05-CCCF-A94B-9A94-ACC1CA274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200400"/>
            <a:ext cx="4000500" cy="1066800"/>
          </a:xfrm>
          <a:prstGeom prst="wedgeRoundRectCallout">
            <a:avLst>
              <a:gd name="adj1" fmla="val -12801"/>
              <a:gd name="adj2" fmla="val -85588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This way, EDG will correctly populate the URI of the workflow property you just created</a:t>
            </a:r>
          </a:p>
        </p:txBody>
      </p:sp>
    </p:spTree>
    <p:extLst>
      <p:ext uri="{BB962C8B-B14F-4D97-AF65-F5344CB8AC3E}">
        <p14:creationId xmlns:p14="http://schemas.microsoft.com/office/powerpoint/2010/main" val="411685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E3E0-948D-184D-8451-AE299BE5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22237"/>
            <a:ext cx="8737600" cy="868363"/>
          </a:xfrm>
        </p:spPr>
        <p:txBody>
          <a:bodyPr/>
          <a:lstStyle/>
          <a:p>
            <a:r>
              <a:rPr lang="en-US" dirty="0"/>
              <a:t>Alternatively, if you are not sure, you can select the property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68022-D41C-B743-A231-E15C3B40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3432699"/>
            <a:ext cx="5230416" cy="33184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BA2712-C106-7A4B-92E8-399A9D8D0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479810"/>
            <a:ext cx="6781800" cy="1482729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D6DEF8-8002-C748-AA13-73668D2C4C49}"/>
              </a:ext>
            </a:extLst>
          </p:cNvPr>
          <p:cNvSpPr/>
          <p:nvPr/>
        </p:nvSpPr>
        <p:spPr>
          <a:xfrm>
            <a:off x="5791200" y="2590800"/>
            <a:ext cx="685800" cy="3717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149AC49-A6DD-F742-A677-64978A2C4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1" y="2365899"/>
            <a:ext cx="2095499" cy="1066800"/>
          </a:xfrm>
          <a:prstGeom prst="wedgeRoundRectCallout">
            <a:avLst>
              <a:gd name="adj1" fmla="val -64706"/>
              <a:gd name="adj2" fmla="val -19517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Select property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1EED4F3C-B175-6143-9F2A-D58C804B88DE}"/>
              </a:ext>
            </a:extLst>
          </p:cNvPr>
          <p:cNvSpPr/>
          <p:nvPr/>
        </p:nvSpPr>
        <p:spPr>
          <a:xfrm>
            <a:off x="4876800" y="2962538"/>
            <a:ext cx="381000" cy="48921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F3784-C469-C848-8730-911F585A5DA5}"/>
              </a:ext>
            </a:extLst>
          </p:cNvPr>
          <p:cNvSpPr txBox="1"/>
          <p:nvPr/>
        </p:nvSpPr>
        <p:spPr>
          <a:xfrm>
            <a:off x="7440216" y="3810000"/>
            <a:ext cx="4751784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Once you select your property, do not change the relationship label.</a:t>
            </a:r>
          </a:p>
          <a:p>
            <a:endParaRPr lang="en-US" sz="2400" dirty="0"/>
          </a:p>
          <a:p>
            <a:r>
              <a:rPr lang="en-US" sz="2400" dirty="0"/>
              <a:t>Changing the label will change the URI of the property and you want to make sure that you are using the workflow property.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632222C-4B56-EC4C-8D3D-94867E3279C0}"/>
              </a:ext>
            </a:extLst>
          </p:cNvPr>
          <p:cNvSpPr/>
          <p:nvPr/>
        </p:nvSpPr>
        <p:spPr>
          <a:xfrm>
            <a:off x="3028950" y="5486400"/>
            <a:ext cx="2609849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68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4ECA5-396F-C34D-AA2E-6B728EC2F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10439400" cy="5141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A8FD25-92FB-DC4F-B584-185C73D94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0" y="152400"/>
            <a:ext cx="9829800" cy="868363"/>
          </a:xfrm>
        </p:spPr>
        <p:txBody>
          <a:bodyPr/>
          <a:lstStyle/>
          <a:p>
            <a:r>
              <a:rPr lang="en-US" sz="3200" dirty="0"/>
              <a:t>You do not need to set any constraints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36EBE05-CCCF-A94B-9A94-ACC1CA274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657600"/>
            <a:ext cx="3200400" cy="1600200"/>
          </a:xfrm>
          <a:prstGeom prst="wedgeRoundRectCallout">
            <a:avLst>
              <a:gd name="adj1" fmla="val -66253"/>
              <a:gd name="adj2" fmla="val 26317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Make sure “Governance Roles” group is selected.</a:t>
            </a:r>
          </a:p>
          <a:p>
            <a:endParaRPr lang="en-US" sz="2000" dirty="0"/>
          </a:p>
          <a:p>
            <a:r>
              <a:rPr lang="en-US" sz="2000" dirty="0"/>
              <a:t>You can also add the group later.</a:t>
            </a:r>
          </a:p>
        </p:txBody>
      </p:sp>
    </p:spTree>
    <p:extLst>
      <p:ext uri="{BB962C8B-B14F-4D97-AF65-F5344CB8AC3E}">
        <p14:creationId xmlns:p14="http://schemas.microsoft.com/office/powerpoint/2010/main" val="2453142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3A80B-53E8-714F-BA87-E6264CA2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76201"/>
            <a:ext cx="9550400" cy="868363"/>
          </a:xfrm>
        </p:spPr>
        <p:txBody>
          <a:bodyPr/>
          <a:lstStyle/>
          <a:p>
            <a:r>
              <a:rPr lang="en-US" dirty="0"/>
              <a:t>Edit Relationship after it is created - to set view and edit widgets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4ECE4-AA33-5943-8808-E3891253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66800"/>
            <a:ext cx="6422383" cy="563551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291FC7E6-9913-AF4F-BF56-23FA29DA8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733692"/>
            <a:ext cx="4495800" cy="2090854"/>
          </a:xfrm>
          <a:prstGeom prst="wedgeRoundRectCallout">
            <a:avLst>
              <a:gd name="adj1" fmla="val -75945"/>
              <a:gd name="adj2" fmla="val -12319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Select “workflow participant viewer” and “workflow participant editor”.</a:t>
            </a:r>
          </a:p>
          <a:p>
            <a:endParaRPr lang="en-US" sz="2000" dirty="0"/>
          </a:p>
          <a:p>
            <a:r>
              <a:rPr lang="en-US" sz="2000" dirty="0"/>
              <a:t>This is needed to enable assignment of users for the role</a:t>
            </a:r>
          </a:p>
        </p:txBody>
      </p:sp>
    </p:spTree>
    <p:extLst>
      <p:ext uri="{BB962C8B-B14F-4D97-AF65-F5344CB8AC3E}">
        <p14:creationId xmlns:p14="http://schemas.microsoft.com/office/powerpoint/2010/main" val="3372811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1429CF-7627-2848-AF60-3834D46CC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00150"/>
            <a:ext cx="7733739" cy="563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F7DC05-2D8F-9341-BDB0-232960B2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Stewardship Relationship Defined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05D12B8-2B27-4341-80B0-7D0CB73B7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0" y="3124200"/>
            <a:ext cx="4495801" cy="2133600"/>
          </a:xfrm>
          <a:prstGeom prst="wedgeRoundRectCallout">
            <a:avLst>
              <a:gd name="adj1" fmla="val -71669"/>
              <a:gd name="adj2" fmla="val 28076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Note that your value for the “order” will be different from shown here. </a:t>
            </a:r>
          </a:p>
          <a:p>
            <a:endParaRPr lang="en-US" sz="2000" dirty="0"/>
          </a:p>
          <a:p>
            <a:r>
              <a:rPr lang="en-US" sz="2000" dirty="0"/>
              <a:t>You may drag and drop the relationship in the Property Groups panel to change the order, or edit it on the form or even leave it blank.</a:t>
            </a:r>
          </a:p>
        </p:txBody>
      </p:sp>
    </p:spTree>
    <p:extLst>
      <p:ext uri="{BB962C8B-B14F-4D97-AF65-F5344CB8AC3E}">
        <p14:creationId xmlns:p14="http://schemas.microsoft.com/office/powerpoint/2010/main" val="1492565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5835A-0BEF-8E43-A246-E08F7E36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0"/>
            <a:ext cx="8737600" cy="868363"/>
          </a:xfrm>
        </p:spPr>
        <p:txBody>
          <a:bodyPr/>
          <a:lstStyle/>
          <a:p>
            <a:r>
              <a:rPr lang="en-US" dirty="0"/>
              <a:t>To remove any of the Roles, deactivate the Relationships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30040-AC53-134F-9F17-CCF8AE0A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67599"/>
            <a:ext cx="9511873" cy="5571351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380627A-9A2F-0146-AF69-F194FD30A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505200"/>
            <a:ext cx="2971800" cy="1524000"/>
          </a:xfrm>
          <a:prstGeom prst="wedgeRoundRectCallout">
            <a:avLst>
              <a:gd name="adj1" fmla="val 30492"/>
              <a:gd name="adj2" fmla="val 77892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Click on a role you don’t want to use</a:t>
            </a:r>
          </a:p>
          <a:p>
            <a:endParaRPr lang="en-US" sz="2000" dirty="0"/>
          </a:p>
          <a:p>
            <a:r>
              <a:rPr lang="en-US" sz="2000" dirty="0"/>
              <a:t>Edit to set ‘deactivated’ to ‘true’.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4D5D1BC-4388-864C-A017-3A9670E67EF3}"/>
              </a:ext>
            </a:extLst>
          </p:cNvPr>
          <p:cNvSpPr/>
          <p:nvPr/>
        </p:nvSpPr>
        <p:spPr>
          <a:xfrm>
            <a:off x="4495801" y="5010150"/>
            <a:ext cx="2514600" cy="5524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67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D5C8-48D0-F148-AE34-0385FFCB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152400"/>
            <a:ext cx="8737600" cy="868363"/>
          </a:xfrm>
        </p:spPr>
        <p:txBody>
          <a:bodyPr/>
          <a:lstStyle/>
          <a:p>
            <a:r>
              <a:rPr lang="en-US" dirty="0"/>
              <a:t>Include your new Ontology in the Governance Operational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3A1D5-7480-4848-B1DD-E2B7B482D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19201"/>
            <a:ext cx="9372600" cy="5461342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C8D478C-D120-2A44-A1F1-AF4FE48E6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7300"/>
            <a:ext cx="4449024" cy="2209800"/>
          </a:xfrm>
          <a:prstGeom prst="wedgeRoundRectCallout">
            <a:avLst>
              <a:gd name="adj1" fmla="val -33518"/>
              <a:gd name="adj2" fmla="val 66350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Click on a page under Governance Model in the navigator e.g., Governance Areas.</a:t>
            </a:r>
          </a:p>
          <a:p>
            <a:endParaRPr lang="en-US" sz="2000" dirty="0"/>
          </a:p>
          <a:p>
            <a:r>
              <a:rPr lang="en-US" sz="2000" dirty="0"/>
              <a:t>Select Settings -&gt; Includes to include your new ontology.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670491-F215-D641-A772-0DF11E420EDC}"/>
              </a:ext>
            </a:extLst>
          </p:cNvPr>
          <p:cNvSpPr txBox="1"/>
          <p:nvPr/>
        </p:nvSpPr>
        <p:spPr>
          <a:xfrm>
            <a:off x="0" y="5065574"/>
            <a:ext cx="52578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Important: </a:t>
            </a:r>
            <a:r>
              <a:rPr lang="en-US" sz="2400" dirty="0"/>
              <a:t>All EDG users must be given read access to the new ontology prior to its inclusion in the Governance asset collection.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494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6CF11-13CF-7B49-B152-0BBA9923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52400"/>
            <a:ext cx="8737600" cy="868363"/>
          </a:xfrm>
        </p:spPr>
        <p:txBody>
          <a:bodyPr/>
          <a:lstStyle/>
          <a:p>
            <a:r>
              <a:rPr lang="en-US" dirty="0"/>
              <a:t>Now, your changes are part of the Governance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A612E-111E-FA41-8340-A232124C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06" b="15306"/>
          <a:stretch/>
        </p:blipFill>
        <p:spPr>
          <a:xfrm>
            <a:off x="1066800" y="1219200"/>
            <a:ext cx="10170824" cy="52577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2F197D86-59D9-D844-AFBF-5E9B674A5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200400"/>
            <a:ext cx="4094812" cy="1524000"/>
          </a:xfrm>
          <a:prstGeom prst="wedgeRoundRectCallout">
            <a:avLst>
              <a:gd name="adj1" fmla="val -64729"/>
              <a:gd name="adj2" fmla="val 12860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You will see your new role.</a:t>
            </a:r>
          </a:p>
          <a:p>
            <a:endParaRPr lang="en-US" sz="2000" dirty="0"/>
          </a:p>
          <a:p>
            <a:r>
              <a:rPr lang="en-US" sz="2000" dirty="0"/>
              <a:t>If you deactivated any roles, you will no longer see them.</a:t>
            </a:r>
          </a:p>
        </p:txBody>
      </p:sp>
    </p:spTree>
    <p:extLst>
      <p:ext uri="{BB962C8B-B14F-4D97-AF65-F5344CB8AC3E}">
        <p14:creationId xmlns:p14="http://schemas.microsoft.com/office/powerpoint/2010/main" val="158987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10972800" cy="5181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Custom Governance Roles</a:t>
            </a:r>
          </a:p>
          <a:p>
            <a:pPr>
              <a:spcAft>
                <a:spcPts val="1200"/>
              </a:spcAft>
            </a:pPr>
            <a:r>
              <a:rPr lang="en-US" dirty="0" err="1"/>
              <a:t>Teamworks</a:t>
            </a:r>
            <a:r>
              <a:rPr lang="en-US" dirty="0"/>
              <a:t> and Technical Underpinnings of Working Copies</a:t>
            </a:r>
          </a:p>
          <a:p>
            <a:pPr>
              <a:spcAft>
                <a:spcPts val="1200"/>
              </a:spcAft>
            </a:pPr>
            <a:r>
              <a:rPr lang="en-US" dirty="0"/>
              <a:t>Workflow Templates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Deploying to the Server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Developing in TBC</a:t>
            </a:r>
          </a:p>
          <a:p>
            <a:pPr>
              <a:spcAft>
                <a:spcPts val="1200"/>
              </a:spcAft>
            </a:pPr>
            <a:r>
              <a:rPr lang="en-US" dirty="0"/>
              <a:t>Notifications</a:t>
            </a:r>
          </a:p>
          <a:p>
            <a:pPr>
              <a:spcAft>
                <a:spcPts val="1200"/>
              </a:spcAft>
            </a:pPr>
            <a:r>
              <a:rPr lang="en-US" dirty="0"/>
              <a:t>ECA Framework</a:t>
            </a:r>
          </a:p>
        </p:txBody>
      </p:sp>
    </p:spTree>
    <p:extLst>
      <p:ext uri="{BB962C8B-B14F-4D97-AF65-F5344CB8AC3E}">
        <p14:creationId xmlns:p14="http://schemas.microsoft.com/office/powerpoint/2010/main" val="2911793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CE6E4-AA29-F549-9FE8-64656BC3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Underpinnings of Working Copies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801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8EF3-1E4B-1748-ABC7-F0CE4A2E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Teamwork Graph?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3BCE7-37BE-284F-BF5E-365D0DD98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5181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Each asset collection has .</a:t>
            </a:r>
            <a:r>
              <a:rPr lang="en-US" dirty="0" err="1"/>
              <a:t>tch</a:t>
            </a:r>
            <a:r>
              <a:rPr lang="en-US" dirty="0"/>
              <a:t> graph that holds audit trail of changes made to the collection</a:t>
            </a:r>
          </a:p>
          <a:p>
            <a:pPr>
              <a:spcAft>
                <a:spcPts val="1200"/>
              </a:spcAft>
            </a:pPr>
            <a:r>
              <a:rPr lang="en-US" dirty="0"/>
              <a:t>Each change has information about the user that made the change and when it was made and a pointer to triples that were changed</a:t>
            </a:r>
          </a:p>
          <a:p>
            <a:pPr>
              <a:spcAft>
                <a:spcPts val="1200"/>
              </a:spcAft>
            </a:pPr>
            <a:r>
              <a:rPr lang="en-US" dirty="0"/>
              <a:t>Changes made within a specific workflow have a pointer to that workflow (</a:t>
            </a:r>
            <a:r>
              <a:rPr lang="en-US" dirty="0" err="1"/>
              <a:t>teamwork:tag</a:t>
            </a:r>
            <a:r>
              <a:rPr lang="en-US" dirty="0"/>
              <a:t>)</a:t>
            </a:r>
          </a:p>
          <a:p>
            <a:pPr>
              <a:spcAft>
                <a:spcPts val="1200"/>
              </a:spcAft>
            </a:pPr>
            <a:r>
              <a:rPr lang="en-US" dirty="0"/>
              <a:t>The .</a:t>
            </a:r>
            <a:r>
              <a:rPr lang="en-US" dirty="0" err="1"/>
              <a:t>tch</a:t>
            </a:r>
            <a:r>
              <a:rPr lang="en-US" dirty="0"/>
              <a:t> graph resource itself contains information about when an asset collection was created and when it was last updated</a:t>
            </a:r>
          </a:p>
        </p:txBody>
      </p:sp>
    </p:spTree>
    <p:extLst>
      <p:ext uri="{BB962C8B-B14F-4D97-AF65-F5344CB8AC3E}">
        <p14:creationId xmlns:p14="http://schemas.microsoft.com/office/powerpoint/2010/main" val="1407008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A3EE9-0CF4-C34A-9598-EC341182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.</a:t>
            </a:r>
            <a:r>
              <a:rPr lang="en-US" dirty="0" err="1"/>
              <a:t>tch</a:t>
            </a:r>
            <a:r>
              <a:rPr lang="en-US" dirty="0"/>
              <a:t> Graph Resource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6E2B0-51F7-BA40-9E04-C01842CAB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066800"/>
            <a:ext cx="88011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67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C7C3-1D35-624B-8681-6E682ECB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92E0B-0F1B-D74C-9E62-DD9724C28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11392812" cy="54102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FD53187-6BD3-9549-BBA1-E3E2C9B7E127}"/>
              </a:ext>
            </a:extLst>
          </p:cNvPr>
          <p:cNvSpPr/>
          <p:nvPr/>
        </p:nvSpPr>
        <p:spPr>
          <a:xfrm>
            <a:off x="8534400" y="2338626"/>
            <a:ext cx="3315612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946C867-6A64-DA4C-B63C-53F9192009C4}"/>
              </a:ext>
            </a:extLst>
          </p:cNvPr>
          <p:cNvSpPr/>
          <p:nvPr/>
        </p:nvSpPr>
        <p:spPr>
          <a:xfrm>
            <a:off x="8486274" y="3314700"/>
            <a:ext cx="3363738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42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C56CB-1242-1C44-92F1-E8A93D28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and Deleted Triple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364DC-734D-5D48-A0C0-250EDF875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8290"/>
            <a:ext cx="9144000" cy="406142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01D8D1-FE7E-E246-B502-D1A8883D274B}"/>
              </a:ext>
            </a:extLst>
          </p:cNvPr>
          <p:cNvSpPr/>
          <p:nvPr/>
        </p:nvSpPr>
        <p:spPr>
          <a:xfrm>
            <a:off x="1524000" y="1398289"/>
            <a:ext cx="35814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36F69F2-FEB7-FE45-90B7-3CECD63D6172}"/>
              </a:ext>
            </a:extLst>
          </p:cNvPr>
          <p:cNvSpPr/>
          <p:nvPr/>
        </p:nvSpPr>
        <p:spPr>
          <a:xfrm>
            <a:off x="1518557" y="3428999"/>
            <a:ext cx="3586843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37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are Working Copies?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11379200" cy="5181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Working copies are a view of the asset collection data with changes made in a particular workflow applied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Working copies are virtual – a little similar to a view in a relational database because they are “computed”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computation takes a production copy of a collection and applies to it a set of changes (additions and deletions) tagged in an audit trail with a given workflow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Result is presented to a user as if she was working with an actually existing version of an asset collection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Can be queried as any other graph</a:t>
            </a:r>
            <a:endParaRPr lang="en-US" dirty="0"/>
          </a:p>
          <a:p>
            <a:pPr marL="257175" lvl="1" indent="-257175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030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does a Workflow look like in the Audit Trail?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8256" y="1143000"/>
            <a:ext cx="11201400" cy="51816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&lt;urn:x-tags:training_1&gt; </a:t>
            </a:r>
            <a:r>
              <a:rPr lang="en-US" sz="2000" dirty="0" err="1"/>
              <a:t>rdf:type</a:t>
            </a:r>
            <a:r>
              <a:rPr lang="en-US" sz="2000" dirty="0"/>
              <a:t> teamwork:Tag ;</a:t>
            </a:r>
          </a:p>
          <a:p>
            <a:pPr marL="0" indent="0">
              <a:buNone/>
            </a:pPr>
            <a:r>
              <a:rPr lang="en-US" sz="2000" dirty="0"/>
              <a:t>  dcterms:created "2020-02-25T10:30:40.228-05:00"^^xsd:dateTime ;</a:t>
            </a:r>
          </a:p>
          <a:p>
            <a:pPr marL="0" indent="0">
              <a:buNone/>
            </a:pPr>
            <a:r>
              <a:rPr lang="en-US" sz="2000" dirty="0"/>
              <a:t>  sioc:has_creator &lt;urn:x-tb-users:Administrator&gt; ;</a:t>
            </a:r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n-US" sz="2000" dirty="0" err="1"/>
              <a:t>rdfs:label</a:t>
            </a:r>
            <a:r>
              <a:rPr lang="en-US" sz="2000" dirty="0"/>
              <a:t> "Training 1" ;</a:t>
            </a:r>
          </a:p>
          <a:p>
            <a:pPr marL="0" indent="0">
              <a:buNone/>
            </a:pPr>
            <a:r>
              <a:rPr lang="en-US" sz="2000" dirty="0"/>
              <a:t>  teamwork:editedResource &lt;http://</a:t>
            </a:r>
            <a:r>
              <a:rPr lang="en-US" sz="2000" dirty="0" err="1"/>
              <a:t>example.com</a:t>
            </a:r>
            <a:r>
              <a:rPr lang="en-US" sz="2000" dirty="0"/>
              <a:t>/taxonomies/ALaCarte&gt; ;</a:t>
            </a:r>
          </a:p>
          <a:p>
            <a:pPr marL="0" indent="0">
              <a:buNone/>
            </a:pPr>
            <a:r>
              <a:rPr lang="en-US" sz="2000" dirty="0"/>
              <a:t>  teamwork:lastChange &lt;urn:x-change:2020-02-25T15-31-07.445ZAdministrator-c6ca0a37-042c-4b61-b6d5-ea3255e67ec4&gt; ;</a:t>
            </a:r>
          </a:p>
          <a:p>
            <a:pPr marL="0" indent="0">
              <a:buNone/>
            </a:pPr>
            <a:r>
              <a:rPr lang="en-US" sz="2000" dirty="0"/>
              <a:t>  teamwork:manager &lt;urn:x-tb-users:Administrator&gt; ;</a:t>
            </a:r>
          </a:p>
          <a:p>
            <a:pPr marL="0" indent="0">
              <a:buNone/>
            </a:pPr>
            <a:r>
              <a:rPr lang="en-US" sz="2000" dirty="0"/>
              <a:t>  teamwork:status teamwork:Uncommitted ;</a:t>
            </a:r>
          </a:p>
          <a:p>
            <a:pPr marL="0" indent="0">
              <a:buNone/>
            </a:pPr>
            <a:r>
              <a:rPr lang="en-US" sz="2000" dirty="0"/>
              <a:t>  teamwork:statusChange [</a:t>
            </a:r>
          </a:p>
          <a:p>
            <a:pPr marL="0" indent="0">
              <a:buNone/>
            </a:pPr>
            <a:r>
              <a:rPr lang="en-US" sz="2000" dirty="0"/>
              <a:t>      dcterms:created "2020-02-25T10:31:26.779-05:00"^^xsd:dateTime ;</a:t>
            </a:r>
          </a:p>
          <a:p>
            <a:pPr marL="0" indent="0">
              <a:buNone/>
            </a:pPr>
            <a:r>
              <a:rPr lang="en-US" sz="2000" dirty="0"/>
              <a:t>      sioc:has_creator &lt;urn:x-tb-users:Administrator&gt; ;</a:t>
            </a:r>
          </a:p>
          <a:p>
            <a:pPr marL="0" indent="0">
              <a:buNone/>
            </a:pPr>
            <a:r>
              <a:rPr lang="en-US" sz="2000" dirty="0"/>
              <a:t>      teamwork:newStatus </a:t>
            </a:r>
            <a:r>
              <a:rPr lang="en-US" sz="2000" dirty="0" err="1"/>
              <a:t>teamwork:FrozenForReview</a:t>
            </a:r>
            <a:r>
              <a:rPr lang="en-US" sz="2000" dirty="0"/>
              <a:t> ;] ;</a:t>
            </a:r>
          </a:p>
          <a:p>
            <a:pPr marL="0" indent="0">
              <a:buNone/>
            </a:pPr>
            <a:r>
              <a:rPr lang="en-US" sz="2000" dirty="0"/>
              <a:t>  teamwork:statusChange [</a:t>
            </a:r>
          </a:p>
          <a:p>
            <a:pPr marL="0" indent="0">
              <a:buNone/>
            </a:pPr>
            <a:r>
              <a:rPr lang="en-US" sz="2000" dirty="0"/>
              <a:t>      dcterms:created "2020-02-25T12:11:15.574-05:00"^^xsd:dateTime ;</a:t>
            </a:r>
          </a:p>
          <a:p>
            <a:pPr marL="0" indent="0">
              <a:buNone/>
            </a:pPr>
            <a:r>
              <a:rPr lang="en-US" sz="2000" dirty="0"/>
              <a:t>      sioc:has_creator &lt;urn:x-tb-users:Administrator&gt; ;</a:t>
            </a:r>
          </a:p>
          <a:p>
            <a:pPr marL="0" indent="0">
              <a:buNone/>
            </a:pPr>
            <a:r>
              <a:rPr lang="en-US" sz="2000" dirty="0"/>
              <a:t>      teamwork:newStatus </a:t>
            </a:r>
            <a:r>
              <a:rPr lang="en-US" sz="2000" dirty="0" err="1"/>
              <a:t>teamwork:Uncommitted</a:t>
            </a:r>
            <a:r>
              <a:rPr lang="en-US" sz="2000" dirty="0"/>
              <a:t> ;] ;</a:t>
            </a:r>
          </a:p>
          <a:p>
            <a:pPr marL="0" indent="0">
              <a:buNone/>
            </a:pPr>
            <a:r>
              <a:rPr lang="en-US" sz="2000" dirty="0"/>
              <a:t>  teamwork:workflowTemplate </a:t>
            </a:r>
            <a:r>
              <a:rPr lang="en-US" sz="2000" dirty="0" err="1"/>
              <a:t>teamwork:DefaultTagWorkflowTemplate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 </a:t>
            </a:r>
            <a:endParaRPr lang="en-US" sz="18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97EE65-BBC6-514B-8AE2-8940891A5C2A}"/>
              </a:ext>
            </a:extLst>
          </p:cNvPr>
          <p:cNvSpPr/>
          <p:nvPr/>
        </p:nvSpPr>
        <p:spPr>
          <a:xfrm>
            <a:off x="388256" y="1132114"/>
            <a:ext cx="6622143" cy="3156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353E5-76DE-E542-82B9-8351FDF75DAF}"/>
              </a:ext>
            </a:extLst>
          </p:cNvPr>
          <p:cNvSpPr txBox="1"/>
          <p:nvPr/>
        </p:nvSpPr>
        <p:spPr>
          <a:xfrm>
            <a:off x="8534400" y="1093857"/>
            <a:ext cx="2667000" cy="707886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It is a resource of type </a:t>
            </a:r>
            <a:r>
              <a:rPr lang="en-US" sz="2000" dirty="0" err="1"/>
              <a:t>teamwork:Tag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424FE-66A0-2C41-A2C9-30155F52B515}"/>
              </a:ext>
            </a:extLst>
          </p:cNvPr>
          <p:cNvSpPr txBox="1"/>
          <p:nvPr/>
        </p:nvSpPr>
        <p:spPr>
          <a:xfrm>
            <a:off x="8728528" y="4306469"/>
            <a:ext cx="3260272" cy="1323439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It went through two status changes (transitions): to Frozen For Review and then to Uncommitted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D846A5-4D78-E340-8F20-6C855141A9A8}"/>
              </a:ext>
            </a:extLst>
          </p:cNvPr>
          <p:cNvSpPr/>
          <p:nvPr/>
        </p:nvSpPr>
        <p:spPr>
          <a:xfrm>
            <a:off x="344712" y="3951671"/>
            <a:ext cx="8189688" cy="2422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049F6-F3CC-D142-9C36-1C70CB4CC7B7}"/>
              </a:ext>
            </a:extLst>
          </p:cNvPr>
          <p:cNvSpPr txBox="1"/>
          <p:nvPr/>
        </p:nvSpPr>
        <p:spPr>
          <a:xfrm>
            <a:off x="8610600" y="5970657"/>
            <a:ext cx="2667000" cy="707886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It is based on the default template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227CB9-2DDB-834D-A1DF-E3B5DDF727BE}"/>
              </a:ext>
            </a:extLst>
          </p:cNvPr>
          <p:cNvSpPr txBox="1"/>
          <p:nvPr/>
        </p:nvSpPr>
        <p:spPr>
          <a:xfrm>
            <a:off x="6252028" y="3495819"/>
            <a:ext cx="3810000" cy="400110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Its current state is Uncommitted</a:t>
            </a:r>
          </a:p>
        </p:txBody>
      </p:sp>
    </p:spTree>
    <p:extLst>
      <p:ext uri="{BB962C8B-B14F-4D97-AF65-F5344CB8AC3E}">
        <p14:creationId xmlns:p14="http://schemas.microsoft.com/office/powerpoint/2010/main" val="582494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32873-CF11-5C49-9D8F-32101A2E4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398008"/>
            <a:ext cx="8737600" cy="868363"/>
          </a:xfrm>
        </p:spPr>
        <p:txBody>
          <a:bodyPr/>
          <a:lstStyle/>
          <a:p>
            <a:r>
              <a:rPr lang="en-US" dirty="0"/>
              <a:t>What changes does it contain i.e., what is used to create its working copy?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58785-D72D-CB49-B7B6-A16AACEBE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37744"/>
            <a:ext cx="10590501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F396FE-6956-D740-A400-95854AE63D6D}"/>
              </a:ext>
            </a:extLst>
          </p:cNvPr>
          <p:cNvSpPr txBox="1"/>
          <p:nvPr/>
        </p:nvSpPr>
        <p:spPr>
          <a:xfrm>
            <a:off x="609600" y="2667000"/>
            <a:ext cx="3429000" cy="1015663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Look for instances of </a:t>
            </a:r>
            <a:r>
              <a:rPr lang="en-US" sz="2000" dirty="0" err="1"/>
              <a:t>teamwork:Change</a:t>
            </a:r>
            <a:r>
              <a:rPr lang="en-US" sz="2000" dirty="0"/>
              <a:t> that are connected to the workflow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FBDC66A-2DD9-2C48-BE62-E9B22525EBCA}"/>
              </a:ext>
            </a:extLst>
          </p:cNvPr>
          <p:cNvSpPr/>
          <p:nvPr/>
        </p:nvSpPr>
        <p:spPr>
          <a:xfrm>
            <a:off x="7772400" y="5334000"/>
            <a:ext cx="22098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52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95600" y="76201"/>
            <a:ext cx="9093200" cy="868363"/>
          </a:xfrm>
        </p:spPr>
        <p:txBody>
          <a:bodyPr/>
          <a:lstStyle/>
          <a:p>
            <a:r>
              <a:rPr lang="en-US" sz="3200" dirty="0"/>
              <a:t>What you can do with a Working Copy?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Export it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This will export the computed view of production copy plus changes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Import data into it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This will write changes into the .</a:t>
            </a:r>
            <a:r>
              <a:rPr lang="en-US" sz="2400" dirty="0" err="1"/>
              <a:t>tch</a:t>
            </a:r>
            <a:r>
              <a:rPr lang="en-US" sz="2400" dirty="0"/>
              <a:t> graph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Query it with SPARQL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It has a URI e.g., urn:x-tags:training_1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Go to Settings tab to see the URI</a:t>
            </a:r>
          </a:p>
          <a:p>
            <a:pPr marL="257175" lvl="1" indent="-2571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Query it with </a:t>
            </a:r>
            <a:r>
              <a:rPr lang="en-US" dirty="0" err="1"/>
              <a:t>GraphQL</a:t>
            </a:r>
            <a:endParaRPr lang="en-US" dirty="0"/>
          </a:p>
          <a:p>
            <a:pPr marL="257175" lvl="1" indent="-2571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Access it using </a:t>
            </a:r>
            <a:r>
              <a:rPr lang="en-US" dirty="0" err="1"/>
              <a:t>TopBraid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189149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9400" y="76201"/>
            <a:ext cx="9169400" cy="868363"/>
          </a:xfrm>
        </p:spPr>
        <p:txBody>
          <a:bodyPr/>
          <a:lstStyle/>
          <a:p>
            <a:r>
              <a:rPr lang="en-US" sz="3200" dirty="0"/>
              <a:t>What you can’t do with a Working Copy?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Working copies can not include other working copies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Prior to 6.4 you could not modify includes of a working copy through EDG UI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Could be done through its SPARQL or </a:t>
            </a:r>
            <a:r>
              <a:rPr lang="en-US" dirty="0" err="1"/>
              <a:t>GraphQL</a:t>
            </a:r>
            <a:r>
              <a:rPr lang="en-US" dirty="0"/>
              <a:t> Endpoint only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Settings tab was disabled for a working copy. This has changed in 6.4 and you can now have access to the Settings tab to make changes.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748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A1644D-2C43-F749-A4F9-13AD4351D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Governance Roles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378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Audit Trail Size and Working Copies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A working copy requires a detailed audit trail – it only exists as an audit trail in the </a:t>
            </a:r>
            <a:r>
              <a:rPr lang="en-US" sz="2800" dirty="0" err="1"/>
              <a:t>teamworks</a:t>
            </a:r>
            <a:r>
              <a:rPr lang="en-US" sz="2800" dirty="0"/>
              <a:t> (.</a:t>
            </a:r>
            <a:r>
              <a:rPr lang="en-US" sz="2800" dirty="0" err="1"/>
              <a:t>tch</a:t>
            </a:r>
            <a:r>
              <a:rPr lang="en-US" sz="2800" dirty="0"/>
              <a:t>) graph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Audit trail of the production copy modifications can be minimized – recording only the fact that change happened, not its details (Manage tab)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An asset collection can be configured (Manage tab) to always archive working copy’s audit trail on Commit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577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C96DC-DDE4-3442-870E-13C9642BB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42C57"/>
                </a:solidFill>
              </a:rPr>
              <a:t>Workflow Templates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63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9C554-7BB8-4241-AE2A-EFCA9C513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08783"/>
            <a:ext cx="10432895" cy="59492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331D7B-AB8C-E04A-84E4-AA5C1EE50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Installed Templates can be Downloaded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B004A4-35C7-3748-B0A1-979028B23798}"/>
              </a:ext>
            </a:extLst>
          </p:cNvPr>
          <p:cNvSpPr/>
          <p:nvPr/>
        </p:nvSpPr>
        <p:spPr>
          <a:xfrm>
            <a:off x="4419600" y="1143000"/>
            <a:ext cx="22098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9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C28D-E35F-5847-9F11-52BCEC2B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Initial File has no Data except for a reference to the “basic workflow”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374A47-4532-7649-B7E6-23E00EAFA5DA}"/>
              </a:ext>
            </a:extLst>
          </p:cNvPr>
          <p:cNvSpPr/>
          <p:nvPr/>
        </p:nvSpPr>
        <p:spPr>
          <a:xfrm>
            <a:off x="2209800" y="1447800"/>
            <a:ext cx="7772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@prefix teamwork: &lt;http://</a:t>
            </a:r>
            <a:r>
              <a:rPr lang="en-US" dirty="0" err="1"/>
              <a:t>topbraid.org</a:t>
            </a:r>
            <a:r>
              <a:rPr lang="en-US" dirty="0"/>
              <a:t>/teamwork#&gt; . </a:t>
            </a:r>
          </a:p>
          <a:p>
            <a:r>
              <a:rPr lang="en-US" dirty="0"/>
              <a:t>@prefix </a:t>
            </a:r>
            <a:r>
              <a:rPr lang="en-US" dirty="0" err="1"/>
              <a:t>sh</a:t>
            </a:r>
            <a:r>
              <a:rPr lang="en-US" dirty="0"/>
              <a:t>: &lt;http://www.w3.org/ns/</a:t>
            </a:r>
            <a:r>
              <a:rPr lang="en-US" dirty="0" err="1"/>
              <a:t>shacl</a:t>
            </a:r>
            <a:r>
              <a:rPr lang="en-US" dirty="0"/>
              <a:t>#&gt; . </a:t>
            </a:r>
          </a:p>
          <a:p>
            <a:r>
              <a:rPr lang="en-US" dirty="0"/>
              <a:t>@prefix owl: &lt;http://www.w3.org/2002/07/owl#&gt; . </a:t>
            </a:r>
          </a:p>
          <a:p>
            <a:r>
              <a:rPr lang="en-US" dirty="0"/>
              <a:t>@prefix </a:t>
            </a:r>
            <a:r>
              <a:rPr lang="en-US" dirty="0" err="1"/>
              <a:t>rdf</a:t>
            </a:r>
            <a:r>
              <a:rPr lang="en-US" dirty="0"/>
              <a:t>: &lt;http://www.w3.org/1999/02/22-rdf-syntax-ns#&gt; . </a:t>
            </a:r>
          </a:p>
          <a:p>
            <a:r>
              <a:rPr lang="en-US" dirty="0"/>
              <a:t>@prefix </a:t>
            </a:r>
            <a:r>
              <a:rPr lang="en-US" dirty="0" err="1"/>
              <a:t>xsd</a:t>
            </a:r>
            <a:r>
              <a:rPr lang="en-US" dirty="0"/>
              <a:t>: &lt;http://www.w3.org/2001/</a:t>
            </a:r>
            <a:r>
              <a:rPr lang="en-US" dirty="0" err="1"/>
              <a:t>XMLSchema</a:t>
            </a:r>
            <a:r>
              <a:rPr lang="en-US" dirty="0"/>
              <a:t>#&gt; . </a:t>
            </a:r>
          </a:p>
          <a:p>
            <a:r>
              <a:rPr lang="en-US" dirty="0"/>
              <a:t>@prefix </a:t>
            </a:r>
            <a:r>
              <a:rPr lang="en-US" dirty="0" err="1"/>
              <a:t>edg</a:t>
            </a:r>
            <a:r>
              <a:rPr lang="en-US" dirty="0"/>
              <a:t>: &lt;http://</a:t>
            </a:r>
            <a:r>
              <a:rPr lang="en-US" dirty="0" err="1"/>
              <a:t>edg.topbraid.solutions</a:t>
            </a:r>
            <a:r>
              <a:rPr lang="en-US" dirty="0"/>
              <a:t>/model/&gt; . </a:t>
            </a:r>
          </a:p>
          <a:p>
            <a:r>
              <a:rPr lang="en-US" dirty="0"/>
              <a:t>@prefix </a:t>
            </a:r>
            <a:r>
              <a:rPr lang="en-US" dirty="0" err="1"/>
              <a:t>rdfs</a:t>
            </a:r>
            <a:r>
              <a:rPr lang="en-US" dirty="0"/>
              <a:t>: &lt;http://www.w3.org/2000/01/</a:t>
            </a:r>
            <a:r>
              <a:rPr lang="en-US" dirty="0" err="1"/>
              <a:t>rdf</a:t>
            </a:r>
            <a:r>
              <a:rPr lang="en-US" dirty="0"/>
              <a:t>-schema#&gt; . </a:t>
            </a:r>
          </a:p>
          <a:p>
            <a:r>
              <a:rPr lang="en-US" dirty="0"/>
              <a:t>@prefix dash: &lt;http://</a:t>
            </a:r>
            <a:r>
              <a:rPr lang="en-US" dirty="0" err="1"/>
              <a:t>datashapes.org</a:t>
            </a:r>
            <a:r>
              <a:rPr lang="en-US" dirty="0"/>
              <a:t>/dash#&gt; . </a:t>
            </a:r>
          </a:p>
          <a:p>
            <a:endParaRPr lang="en-US" dirty="0"/>
          </a:p>
          <a:p>
            <a:r>
              <a:rPr lang="en-US" dirty="0"/>
              <a:t>&lt;urn:x-evn-workflows&gt; a owl:Ontology ; </a:t>
            </a:r>
          </a:p>
          <a:p>
            <a:pPr lvl="1"/>
            <a:r>
              <a:rPr lang="en-US" dirty="0"/>
              <a:t>rdfs:label "Workflow Templates Graph" ; &lt;http://topbraid.org/swa#defaultNamespace&gt; "urn:x-evn-workflows:" ; owl:imports &lt;urn:x-evn-master:platform_governance_singleton&gt; , &lt;http://topbraid.org/teamwork&gt; 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FEF8C-D547-124C-A0EC-73CBB37A1594}"/>
              </a:ext>
            </a:extLst>
          </p:cNvPr>
          <p:cNvSpPr txBox="1"/>
          <p:nvPr/>
        </p:nvSpPr>
        <p:spPr>
          <a:xfrm>
            <a:off x="2514600" y="5638800"/>
            <a:ext cx="4876800" cy="369332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is where the basic workflow is defined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D6D5C6-1696-264C-BB49-A979B3515507}"/>
              </a:ext>
            </a:extLst>
          </p:cNvPr>
          <p:cNvCxnSpPr/>
          <p:nvPr/>
        </p:nvCxnSpPr>
        <p:spPr>
          <a:xfrm flipH="1" flipV="1">
            <a:off x="5257800" y="5334000"/>
            <a:ext cx="152400" cy="228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D2CDB64-910C-D645-A910-87AF8FAA1C4F}"/>
              </a:ext>
            </a:extLst>
          </p:cNvPr>
          <p:cNvSpPr/>
          <p:nvPr/>
        </p:nvSpPr>
        <p:spPr>
          <a:xfrm>
            <a:off x="2590800" y="5105400"/>
            <a:ext cx="34290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8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4D62-84BD-1D4B-B6B5-B254C80C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Update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3B0F-6DEC-6C46-A678-8618682B3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44564"/>
            <a:ext cx="10972800" cy="5181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Currently the workflow templates file is edited using TBC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To simplify the use of the roles, collection types, etc., you can temporarily include the Governance schema in it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Remove the include before uploading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Uploaded to the server via ‘Upload Turtle File’ button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Upload overrides whatever was previously installed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Must be an Administrator to perform this operation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Basic template is not part of the downloaded file, so it can not be removed through this process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To disable Basic template, set its scope to </a:t>
            </a:r>
            <a:r>
              <a:rPr lang="en-US" sz="2400" dirty="0" err="1"/>
              <a:t>owl:Nothing</a:t>
            </a:r>
            <a:r>
              <a:rPr lang="en-US" sz="2400" dirty="0"/>
              <a:t> (or any other resource that will never be used)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While templates are accessed from the Governance section, they are not stored in the Governance Model asset collection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but in their own dedicated graph - &lt;</a:t>
            </a:r>
            <a:r>
              <a:rPr lang="en-US" sz="2000" dirty="0" err="1"/>
              <a:t>urn:x-evn-workflows</a:t>
            </a:r>
            <a:r>
              <a:rPr lang="en-US" sz="2000" dirty="0"/>
              <a:t>&gt;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9062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5F7E6-E114-9D44-B163-917C5E571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template definition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6280F5-93F0-CE4D-A1F2-8DB9EE4BD162}"/>
              </a:ext>
            </a:extLst>
          </p:cNvPr>
          <p:cNvSpPr/>
          <p:nvPr/>
        </p:nvSpPr>
        <p:spPr>
          <a:xfrm>
            <a:off x="1676400" y="1295400"/>
            <a:ext cx="8991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aco" pitchFamily="2" charset="77"/>
              </a:rPr>
              <a:t>teamwork:DefaultTagWorkflowTemplate</a:t>
            </a:r>
          </a:p>
          <a:p>
            <a:r>
              <a:rPr lang="en-US" dirty="0">
                <a:latin typeface="Monaco" pitchFamily="2" charset="77"/>
              </a:rPr>
              <a:t>  </a:t>
            </a:r>
            <a:r>
              <a:rPr lang="en-US" dirty="0" err="1">
                <a:latin typeface="Monaco" pitchFamily="2" charset="77"/>
              </a:rPr>
              <a:t>rdf:type</a:t>
            </a:r>
            <a:r>
              <a:rPr lang="en-US" dirty="0">
                <a:latin typeface="Monaco" pitchFamily="2" charset="77"/>
              </a:rPr>
              <a:t> </a:t>
            </a:r>
            <a:r>
              <a:rPr lang="en-US" dirty="0" err="1">
                <a:latin typeface="Monaco" pitchFamily="2" charset="77"/>
              </a:rPr>
              <a:t>teamwork:TagWorkflowTemplate</a:t>
            </a:r>
            <a:r>
              <a:rPr lang="en-US" dirty="0">
                <a:latin typeface="Monaco" pitchFamily="2" charset="77"/>
              </a:rPr>
              <a:t> ;</a:t>
            </a:r>
          </a:p>
          <a:p>
            <a:r>
              <a:rPr lang="en-US" dirty="0">
                <a:latin typeface="Monaco" pitchFamily="2" charset="77"/>
              </a:rPr>
              <a:t>  </a:t>
            </a:r>
            <a:r>
              <a:rPr lang="en-US" dirty="0" err="1">
                <a:latin typeface="Monaco" pitchFamily="2" charset="77"/>
              </a:rPr>
              <a:t>teamwork:diagramViewClass</a:t>
            </a:r>
            <a:r>
              <a:rPr lang="en-US" dirty="0">
                <a:latin typeface="Monaco" pitchFamily="2" charset="77"/>
              </a:rPr>
              <a:t> </a:t>
            </a:r>
            <a:r>
              <a:rPr lang="en-US" dirty="0" err="1">
                <a:latin typeface="Monaco" pitchFamily="2" charset="77"/>
              </a:rPr>
              <a:t>teamwork:DefaultTagWorkflowDiagram</a:t>
            </a:r>
            <a:r>
              <a:rPr lang="en-US" dirty="0">
                <a:latin typeface="Monaco" pitchFamily="2" charset="77"/>
              </a:rPr>
              <a:t> ;</a:t>
            </a:r>
          </a:p>
          <a:p>
            <a:r>
              <a:rPr lang="en-US" dirty="0">
                <a:latin typeface="Monaco" pitchFamily="2" charset="77"/>
              </a:rPr>
              <a:t>  </a:t>
            </a:r>
            <a:r>
              <a:rPr lang="en-US" dirty="0" err="1">
                <a:latin typeface="Monaco" pitchFamily="2" charset="77"/>
              </a:rPr>
              <a:t>teamwork:initialStatus</a:t>
            </a:r>
            <a:r>
              <a:rPr lang="en-US" dirty="0">
                <a:latin typeface="Monaco" pitchFamily="2" charset="77"/>
              </a:rPr>
              <a:t> </a:t>
            </a:r>
            <a:r>
              <a:rPr lang="en-US" dirty="0" err="1">
                <a:latin typeface="Monaco" pitchFamily="2" charset="77"/>
              </a:rPr>
              <a:t>teamwork:Uncommitted</a:t>
            </a:r>
            <a:r>
              <a:rPr lang="en-US" dirty="0">
                <a:latin typeface="Monaco" pitchFamily="2" charset="77"/>
              </a:rPr>
              <a:t> ;</a:t>
            </a:r>
          </a:p>
          <a:p>
            <a:r>
              <a:rPr lang="en-US" dirty="0">
                <a:latin typeface="Monaco" pitchFamily="2" charset="77"/>
              </a:rPr>
              <a:t>  </a:t>
            </a:r>
          </a:p>
          <a:p>
            <a:r>
              <a:rPr lang="en-US" dirty="0">
                <a:latin typeface="Monaco" pitchFamily="2" charset="77"/>
              </a:rPr>
              <a:t>  </a:t>
            </a:r>
            <a:r>
              <a:rPr lang="en-US" dirty="0" err="1">
                <a:latin typeface="Monaco" pitchFamily="2" charset="77"/>
              </a:rPr>
              <a:t>teamwork:transition</a:t>
            </a:r>
            <a:r>
              <a:rPr lang="en-US" dirty="0">
                <a:latin typeface="Monaco" pitchFamily="2" charset="77"/>
              </a:rPr>
              <a:t> [</a:t>
            </a:r>
          </a:p>
          <a:p>
            <a:r>
              <a:rPr lang="en-US" dirty="0">
                <a:latin typeface="Monaco" pitchFamily="2" charset="77"/>
              </a:rPr>
              <a:t>      </a:t>
            </a:r>
            <a:r>
              <a:rPr lang="en-US" dirty="0" err="1">
                <a:latin typeface="Monaco" pitchFamily="2" charset="77"/>
              </a:rPr>
              <a:t>rdf:type</a:t>
            </a:r>
            <a:r>
              <a:rPr lang="en-US" dirty="0">
                <a:latin typeface="Monaco" pitchFamily="2" charset="77"/>
              </a:rPr>
              <a:t> </a:t>
            </a:r>
            <a:r>
              <a:rPr lang="en-US" dirty="0" err="1">
                <a:latin typeface="Monaco" pitchFamily="2" charset="77"/>
              </a:rPr>
              <a:t>teamwork:TagStatusTransition</a:t>
            </a:r>
            <a:r>
              <a:rPr lang="en-US" dirty="0">
                <a:latin typeface="Monaco" pitchFamily="2" charset="77"/>
              </a:rPr>
              <a:t> ;</a:t>
            </a:r>
          </a:p>
          <a:p>
            <a:r>
              <a:rPr lang="en-US" dirty="0">
                <a:latin typeface="Monaco" pitchFamily="2" charset="77"/>
              </a:rPr>
              <a:t>      </a:t>
            </a:r>
            <a:r>
              <a:rPr lang="en-US" dirty="0" err="1">
                <a:latin typeface="Monaco" pitchFamily="2" charset="77"/>
              </a:rPr>
              <a:t>teamwork:fromStatus</a:t>
            </a:r>
            <a:r>
              <a:rPr lang="en-US" dirty="0">
                <a:latin typeface="Monaco" pitchFamily="2" charset="77"/>
              </a:rPr>
              <a:t> </a:t>
            </a:r>
            <a:r>
              <a:rPr lang="en-US" dirty="0" err="1">
                <a:latin typeface="Monaco" pitchFamily="2" charset="77"/>
              </a:rPr>
              <a:t>teamwork:Approved</a:t>
            </a:r>
            <a:r>
              <a:rPr lang="en-US" dirty="0">
                <a:latin typeface="Monaco" pitchFamily="2" charset="77"/>
              </a:rPr>
              <a:t> ;</a:t>
            </a:r>
          </a:p>
          <a:p>
            <a:r>
              <a:rPr lang="en-US" dirty="0">
                <a:latin typeface="Monaco" pitchFamily="2" charset="77"/>
              </a:rPr>
              <a:t>      </a:t>
            </a:r>
            <a:r>
              <a:rPr lang="en-US" dirty="0" err="1">
                <a:latin typeface="Monaco" pitchFamily="2" charset="77"/>
              </a:rPr>
              <a:t>teamwork:toStatus</a:t>
            </a:r>
            <a:r>
              <a:rPr lang="en-US" dirty="0">
                <a:latin typeface="Monaco" pitchFamily="2" charset="77"/>
              </a:rPr>
              <a:t> </a:t>
            </a:r>
            <a:r>
              <a:rPr lang="en-US" dirty="0" err="1">
                <a:latin typeface="Monaco" pitchFamily="2" charset="77"/>
              </a:rPr>
              <a:t>teamwork:Committed</a:t>
            </a:r>
            <a:r>
              <a:rPr lang="en-US" dirty="0">
                <a:latin typeface="Monaco" pitchFamily="2" charset="77"/>
              </a:rPr>
              <a:t> ;</a:t>
            </a:r>
          </a:p>
          <a:p>
            <a:r>
              <a:rPr lang="en-US" dirty="0">
                <a:latin typeface="Monaco" pitchFamily="2" charset="77"/>
              </a:rPr>
              <a:t>      </a:t>
            </a:r>
            <a:r>
              <a:rPr lang="en-US" dirty="0" err="1">
                <a:latin typeface="Monaco" pitchFamily="2" charset="77"/>
              </a:rPr>
              <a:t>teamwork:requiredProjectPermissionRole</a:t>
            </a:r>
            <a:r>
              <a:rPr lang="en-US" dirty="0">
                <a:latin typeface="Monaco" pitchFamily="2" charset="77"/>
              </a:rPr>
              <a:t> </a:t>
            </a:r>
            <a:r>
              <a:rPr lang="en-US" dirty="0" err="1">
                <a:latin typeface="Monaco" pitchFamily="2" charset="77"/>
              </a:rPr>
              <a:t>teamwork:editor</a:t>
            </a:r>
            <a:r>
              <a:rPr lang="en-US" dirty="0">
                <a:latin typeface="Monaco" pitchFamily="2" charset="77"/>
              </a:rPr>
              <a:t> ;</a:t>
            </a:r>
          </a:p>
          <a:p>
            <a:r>
              <a:rPr lang="en-US" dirty="0">
                <a:latin typeface="Monaco" pitchFamily="2" charset="77"/>
              </a:rPr>
              <a:t>      </a:t>
            </a:r>
            <a:r>
              <a:rPr lang="en-US" dirty="0" err="1">
                <a:latin typeface="Monaco" pitchFamily="2" charset="77"/>
              </a:rPr>
              <a:t>teamwork:transitionLabel</a:t>
            </a:r>
            <a:r>
              <a:rPr lang="en-US" dirty="0">
                <a:latin typeface="Monaco" pitchFamily="2" charset="77"/>
              </a:rPr>
              <a:t> "Accept changes to production" ;</a:t>
            </a:r>
          </a:p>
          <a:p>
            <a:r>
              <a:rPr lang="en-US" dirty="0">
                <a:latin typeface="Monaco" pitchFamily="2" charset="77"/>
              </a:rPr>
              <a:t>      </a:t>
            </a:r>
            <a:r>
              <a:rPr lang="en-US" dirty="0" err="1">
                <a:latin typeface="Monaco" pitchFamily="2" charset="77"/>
              </a:rPr>
              <a:t>ui:height</a:t>
            </a:r>
            <a:r>
              <a:rPr lang="en-US" dirty="0">
                <a:latin typeface="Monaco" pitchFamily="2" charset="77"/>
              </a:rPr>
              <a:t> 100 ;</a:t>
            </a:r>
          </a:p>
          <a:p>
            <a:r>
              <a:rPr lang="en-US" dirty="0">
                <a:latin typeface="Monaco" pitchFamily="2" charset="77"/>
              </a:rPr>
              <a:t>      </a:t>
            </a:r>
            <a:r>
              <a:rPr lang="en-US" dirty="0" err="1">
                <a:latin typeface="Monaco" pitchFamily="2" charset="77"/>
              </a:rPr>
              <a:t>ui:width</a:t>
            </a:r>
            <a:r>
              <a:rPr lang="en-US" dirty="0">
                <a:latin typeface="Monaco" pitchFamily="2" charset="77"/>
              </a:rPr>
              <a:t> 250 ;</a:t>
            </a:r>
          </a:p>
          <a:p>
            <a:r>
              <a:rPr lang="en-US" dirty="0">
                <a:latin typeface="Monaco" pitchFamily="2" charset="77"/>
              </a:rPr>
              <a:t>      </a:t>
            </a:r>
            <a:r>
              <a:rPr lang="en-US" dirty="0" err="1">
                <a:latin typeface="Monaco" pitchFamily="2" charset="77"/>
              </a:rPr>
              <a:t>ui:x</a:t>
            </a:r>
            <a:r>
              <a:rPr lang="en-US" dirty="0">
                <a:latin typeface="Monaco" pitchFamily="2" charset="77"/>
              </a:rPr>
              <a:t> 670 ;</a:t>
            </a:r>
          </a:p>
          <a:p>
            <a:r>
              <a:rPr lang="en-US" dirty="0">
                <a:latin typeface="Monaco" pitchFamily="2" charset="77"/>
              </a:rPr>
              <a:t>      </a:t>
            </a:r>
            <a:r>
              <a:rPr lang="en-US" dirty="0" err="1">
                <a:latin typeface="Monaco" pitchFamily="2" charset="77"/>
              </a:rPr>
              <a:t>ui:y</a:t>
            </a:r>
            <a:r>
              <a:rPr lang="en-US" dirty="0">
                <a:latin typeface="Monaco" pitchFamily="2" charset="77"/>
              </a:rPr>
              <a:t> 290 ;</a:t>
            </a:r>
          </a:p>
          <a:p>
            <a:r>
              <a:rPr lang="en-US" dirty="0">
                <a:latin typeface="Monaco" pitchFamily="2" charset="77"/>
              </a:rPr>
              <a:t>      </a:t>
            </a:r>
            <a:r>
              <a:rPr lang="en-US" dirty="0" err="1">
                <a:latin typeface="Monaco" pitchFamily="2" charset="77"/>
              </a:rPr>
              <a:t>sh:order</a:t>
            </a:r>
            <a:r>
              <a:rPr lang="en-US" dirty="0">
                <a:latin typeface="Monaco" pitchFamily="2" charset="77"/>
              </a:rPr>
              <a:t> "0"^^</a:t>
            </a:r>
            <a:r>
              <a:rPr lang="en-US" dirty="0" err="1">
                <a:latin typeface="Monaco" pitchFamily="2" charset="77"/>
              </a:rPr>
              <a:t>xsd:decimal</a:t>
            </a:r>
            <a:r>
              <a:rPr lang="en-US" dirty="0">
                <a:latin typeface="Monaco" pitchFamily="2" charset="77"/>
              </a:rPr>
              <a:t> ;</a:t>
            </a:r>
          </a:p>
          <a:p>
            <a:r>
              <a:rPr lang="en-US" dirty="0">
                <a:latin typeface="Monaco" pitchFamily="2" charset="77"/>
              </a:rPr>
              <a:t>    ] ;</a:t>
            </a:r>
          </a:p>
          <a:p>
            <a:endParaRPr lang="en-US" dirty="0">
              <a:effectLst/>
              <a:latin typeface="Monaco" pitchFamily="2" charset="77"/>
            </a:endParaRPr>
          </a:p>
          <a:p>
            <a:r>
              <a:rPr lang="en-US" dirty="0">
                <a:latin typeface="Monaco" pitchFamily="2" charset="77"/>
              </a:rPr>
              <a:t>More transitions …</a:t>
            </a:r>
            <a:endParaRPr lang="en-US" dirty="0">
              <a:effectLst/>
              <a:latin typeface="Monaco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58671-CCDD-7A42-B3FB-7E6AB31F0F21}"/>
              </a:ext>
            </a:extLst>
          </p:cNvPr>
          <p:cNvSpPr txBox="1"/>
          <p:nvPr/>
        </p:nvSpPr>
        <p:spPr>
          <a:xfrm>
            <a:off x="4495800" y="4724401"/>
            <a:ext cx="4343400" cy="646331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ui</a:t>
            </a:r>
            <a:r>
              <a:rPr lang="en-US" dirty="0"/>
              <a:t>: values are used for the diagram display – </a:t>
            </a:r>
            <a:r>
              <a:rPr lang="en-US" dirty="0">
                <a:solidFill>
                  <a:srgbClr val="FF0000"/>
                </a:solidFill>
              </a:rPr>
              <a:t>no longer needed as of 6.3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7E0A9F-85FA-9749-8E5B-2888AA9F4623}"/>
              </a:ext>
            </a:extLst>
          </p:cNvPr>
          <p:cNvSpPr txBox="1"/>
          <p:nvPr/>
        </p:nvSpPr>
        <p:spPr>
          <a:xfrm>
            <a:off x="8610600" y="2514601"/>
            <a:ext cx="1905000" cy="1200329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One of the transitions - from Approved to Committed State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4E433C8-7ACC-714A-9E3C-B8AD4F063576}"/>
              </a:ext>
            </a:extLst>
          </p:cNvPr>
          <p:cNvSpPr/>
          <p:nvPr/>
        </p:nvSpPr>
        <p:spPr>
          <a:xfrm>
            <a:off x="2438400" y="4441327"/>
            <a:ext cx="6400800" cy="1045073"/>
          </a:xfrm>
          <a:prstGeom prst="roundRect">
            <a:avLst/>
          </a:prstGeom>
          <a:solidFill>
            <a:srgbClr val="D9D9D9">
              <a:alpha val="4117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63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FB39BB-9365-9442-AA6F-B8D90032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81" y="2862674"/>
            <a:ext cx="5245100" cy="3606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New Workflow Templates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16219"/>
            <a:ext cx="10972800" cy="5181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100" dirty="0"/>
              <a:t>Download the workflow templates file</a:t>
            </a:r>
          </a:p>
          <a:p>
            <a:pPr>
              <a:spcAft>
                <a:spcPts val="600"/>
              </a:spcAft>
            </a:pPr>
            <a:r>
              <a:rPr lang="en-US" sz="2100" dirty="0"/>
              <a:t>Edit in </a:t>
            </a:r>
            <a:r>
              <a:rPr lang="en-US" sz="2100" dirty="0" err="1"/>
              <a:t>TopBraid</a:t>
            </a:r>
            <a:r>
              <a:rPr lang="en-US" sz="2100" dirty="0"/>
              <a:t> Composer (TBC) to add new templates</a:t>
            </a:r>
          </a:p>
          <a:p>
            <a:pPr>
              <a:spcAft>
                <a:spcPts val="600"/>
              </a:spcAft>
            </a:pPr>
            <a:r>
              <a:rPr lang="en-US" sz="2100" dirty="0"/>
              <a:t>Test locally in TBC-ME</a:t>
            </a:r>
          </a:p>
          <a:p>
            <a:pPr>
              <a:spcAft>
                <a:spcPts val="600"/>
              </a:spcAft>
            </a:pPr>
            <a:r>
              <a:rPr lang="en-US" sz="2100" dirty="0"/>
              <a:t>Upload file to the server using the same page you used to download</a:t>
            </a:r>
          </a:p>
          <a:p>
            <a:pPr lvl="1"/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32B019-69C6-204E-BEFB-412277C156A3}"/>
              </a:ext>
            </a:extLst>
          </p:cNvPr>
          <p:cNvSpPr/>
          <p:nvPr/>
        </p:nvSpPr>
        <p:spPr>
          <a:xfrm>
            <a:off x="3505200" y="4130871"/>
            <a:ext cx="7086599" cy="1464470"/>
          </a:xfrm>
          <a:prstGeom prst="rect">
            <a:avLst/>
          </a:prstGeom>
          <a:solidFill>
            <a:srgbClr val="FFF9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Important: </a:t>
            </a:r>
            <a:r>
              <a:rPr lang="en-US" sz="2000" dirty="0">
                <a:solidFill>
                  <a:schemeClr val="tx1"/>
                </a:solidFill>
              </a:rPr>
              <a:t>ALL custom templates are in the downloaded file. If you delete one of them and upload the file to the server, it is a  complete replace. You will be deleting templates on the server, replacing them with the file content!</a:t>
            </a:r>
          </a:p>
        </p:txBody>
      </p:sp>
    </p:spTree>
    <p:extLst>
      <p:ext uri="{BB962C8B-B14F-4D97-AF65-F5344CB8AC3E}">
        <p14:creationId xmlns:p14="http://schemas.microsoft.com/office/powerpoint/2010/main" val="2473659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9EC13-5146-A140-8965-CA762173B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Decisions to make before creating a new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F2EE-5B7B-3D4C-B73D-122BD50DE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What asset collections should the workflow be used for?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How many states your workflow will go through?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What users should be able to move the workflow from one state to another state?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Should any transitions happen automatically? Based on what criteria or action?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Do you want to execute some actions as part of any transitions?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Are there special instructions of information that you may want to associate with some of the states?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0069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Working with the Workflow Template File in TBC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9918" y="944564"/>
            <a:ext cx="5398882" cy="5181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Select the </a:t>
            </a:r>
            <a:r>
              <a:rPr lang="en-US" sz="1800" i="1" dirty="0" err="1"/>
              <a:t>teamwork:TagWorkflowTemplate</a:t>
            </a:r>
            <a:r>
              <a:rPr lang="en-US" sz="1800" i="1" dirty="0"/>
              <a:t> </a:t>
            </a:r>
            <a:r>
              <a:rPr lang="en-US" sz="2400" dirty="0"/>
              <a:t>class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Instances of this class are the workflow templates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By default, after the installation, you will see a single default template – circled in red in the screenshot: </a:t>
            </a:r>
            <a:r>
              <a:rPr lang="en-US" sz="1800" i="1" dirty="0" err="1"/>
              <a:t>teamwork:DefaultTagWorkflowTemplate</a:t>
            </a:r>
            <a:r>
              <a:rPr lang="en-US" sz="1800" i="1" dirty="0"/>
              <a:t>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Select it and examine to understand how transitions are defined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Other example templates are available from </a:t>
            </a:r>
            <a:r>
              <a:rPr lang="en-US" sz="2400" dirty="0">
                <a:hlinkClick r:id="rId3"/>
              </a:rPr>
              <a:t>https://www.topquadrant.com/topbraid-composer-install/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67F419-794A-3B41-BCDD-DDBEC0181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007" y="1302657"/>
            <a:ext cx="6258832" cy="41075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AD68435-741D-9346-87AE-1B8030287B22}"/>
              </a:ext>
            </a:extLst>
          </p:cNvPr>
          <p:cNvSpPr/>
          <p:nvPr/>
        </p:nvSpPr>
        <p:spPr>
          <a:xfrm>
            <a:off x="8153400" y="4772936"/>
            <a:ext cx="3595565" cy="180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C80B0A4-BB1A-DC4B-B32D-533D803C7964}"/>
              </a:ext>
            </a:extLst>
          </p:cNvPr>
          <p:cNvSpPr/>
          <p:nvPr/>
        </p:nvSpPr>
        <p:spPr>
          <a:xfrm>
            <a:off x="8267532" y="1447800"/>
            <a:ext cx="1501782" cy="1476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98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76201"/>
            <a:ext cx="9626600" cy="868363"/>
          </a:xfrm>
        </p:spPr>
        <p:txBody>
          <a:bodyPr/>
          <a:lstStyle/>
          <a:p>
            <a:r>
              <a:rPr lang="en-US" sz="3200" dirty="0"/>
              <a:t>Important Values for a Workflow Template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5400" y="944564"/>
            <a:ext cx="10585450" cy="5181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err="1"/>
              <a:t>teamwork:transition</a:t>
            </a:r>
            <a:r>
              <a:rPr lang="en-US" sz="2000" b="1" dirty="0"/>
              <a:t> </a:t>
            </a:r>
            <a:r>
              <a:rPr lang="en-US" sz="2000" dirty="0"/>
              <a:t>– points to each state transition a workflow can go through.</a:t>
            </a:r>
          </a:p>
          <a:p>
            <a:pPr lvl="1">
              <a:spcAft>
                <a:spcPts val="1200"/>
              </a:spcAft>
            </a:pPr>
            <a:r>
              <a:rPr lang="en-US" sz="1800" dirty="0"/>
              <a:t>E.g., from “In review” to “Approved”</a:t>
            </a:r>
          </a:p>
          <a:p>
            <a:pPr lvl="1">
              <a:spcAft>
                <a:spcPts val="1200"/>
              </a:spcAft>
            </a:pPr>
            <a:r>
              <a:rPr lang="en-US" sz="1800" dirty="0"/>
              <a:t> Transitions are SHACL shapes and instances of </a:t>
            </a:r>
            <a:r>
              <a:rPr lang="en-US" sz="1800" dirty="0" err="1"/>
              <a:t>teamwork:TagStatusTransition</a:t>
            </a:r>
            <a:endParaRPr lang="en-US" sz="1800" dirty="0"/>
          </a:p>
          <a:p>
            <a:pPr>
              <a:spcAft>
                <a:spcPts val="1200"/>
              </a:spcAft>
            </a:pPr>
            <a:r>
              <a:rPr lang="en-US" sz="2000" b="1" dirty="0" err="1"/>
              <a:t>teamwork:initialStatus</a:t>
            </a:r>
            <a:r>
              <a:rPr lang="en-US" sz="2000" b="1" dirty="0"/>
              <a:t> </a:t>
            </a:r>
            <a:r>
              <a:rPr lang="en-US" sz="2000" dirty="0"/>
              <a:t>– defines the initial state of the workflow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12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2BAE928-43B9-BE41-9AE2-82AA96F6DD4E}"/>
              </a:ext>
            </a:extLst>
          </p:cNvPr>
          <p:cNvSpPr txBox="1">
            <a:spLocks/>
          </p:cNvSpPr>
          <p:nvPr/>
        </p:nvSpPr>
        <p:spPr bwMode="auto">
          <a:xfrm>
            <a:off x="1295400" y="2952750"/>
            <a:ext cx="10820400" cy="3886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lang="en-US" sz="3200" b="0" i="0" kern="120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Calibri Light" charset="0"/>
                <a:cs typeface="Calibri" panose="020F05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libri Light" charset="0"/>
                <a:cs typeface="Calibri" panose="020F05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" panose="020F05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b="1" dirty="0" err="1"/>
              <a:t>teamwork:managerWorkflowParticipantProperty</a:t>
            </a:r>
            <a:r>
              <a:rPr lang="en-US" sz="2000" dirty="0"/>
              <a:t> - governance role(s) that will have the manager permission for the workflow. A user that starts a workflow always has manager permission profile. Also a governance role that is specified in the Governance Area page to have the manager permission profile, will have it for the workflows. </a:t>
            </a:r>
          </a:p>
          <a:p>
            <a:pPr>
              <a:spcAft>
                <a:spcPts val="1200"/>
              </a:spcAft>
            </a:pPr>
            <a:r>
              <a:rPr lang="en-US" sz="2000" b="1" dirty="0" err="1"/>
              <a:t>teamwork:editorWorkflowParticipantProperty</a:t>
            </a:r>
            <a:r>
              <a:rPr lang="en-US" sz="2000" dirty="0"/>
              <a:t> - governance role(s) that will have the editor permission for the workflow. Also a governance role that is specified in the Governance Area page to have the editor permission profile, will have it for the workflows. </a:t>
            </a:r>
          </a:p>
          <a:p>
            <a:pPr>
              <a:spcAft>
                <a:spcPts val="1200"/>
              </a:spcAft>
            </a:pPr>
            <a:r>
              <a:rPr lang="en-US" sz="2000" b="1" dirty="0" err="1"/>
              <a:t>teamwork:suitableWorkflowForProjectType</a:t>
            </a:r>
            <a:r>
              <a:rPr lang="en-US" sz="2000" b="1" dirty="0"/>
              <a:t> </a:t>
            </a:r>
            <a:r>
              <a:rPr lang="en-US" sz="2000" dirty="0"/>
              <a:t>– the types of asset collections a workflow can be used with. If not set, then all.</a:t>
            </a:r>
          </a:p>
          <a:p>
            <a:pPr>
              <a:spcAft>
                <a:spcPts val="1200"/>
              </a:spcAft>
            </a:pPr>
            <a:r>
              <a:rPr lang="en-US" sz="2000" b="1" dirty="0" err="1"/>
              <a:t>teamwork:suitableWorkflowForSubjectArea</a:t>
            </a:r>
            <a:r>
              <a:rPr lang="en-US" sz="2000" b="1" dirty="0"/>
              <a:t> </a:t>
            </a:r>
            <a:r>
              <a:rPr lang="en-US" sz="2000" dirty="0"/>
              <a:t>– governance areas a workflow can be used with. If not set, then all.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1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6B603A-89CD-864D-A4A7-E9CBBCC335DE}"/>
              </a:ext>
            </a:extLst>
          </p:cNvPr>
          <p:cNvCxnSpPr/>
          <p:nvPr/>
        </p:nvCxnSpPr>
        <p:spPr>
          <a:xfrm>
            <a:off x="304800" y="2895600"/>
            <a:ext cx="1181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F257D3A-0948-C840-93E5-7DDE1BA8948E}"/>
              </a:ext>
            </a:extLst>
          </p:cNvPr>
          <p:cNvSpPr txBox="1"/>
          <p:nvPr/>
        </p:nvSpPr>
        <p:spPr>
          <a:xfrm>
            <a:off x="304800" y="1600200"/>
            <a:ext cx="1219200" cy="400110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Required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E9A8B-2A88-114B-A367-8ACA1C84AB1A}"/>
              </a:ext>
            </a:extLst>
          </p:cNvPr>
          <p:cNvSpPr txBox="1"/>
          <p:nvPr/>
        </p:nvSpPr>
        <p:spPr>
          <a:xfrm>
            <a:off x="209550" y="3790891"/>
            <a:ext cx="1219200" cy="400110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129396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4D62-84BD-1D4B-B6B5-B254C80C5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228600"/>
            <a:ext cx="8737600" cy="868363"/>
          </a:xfrm>
        </p:spPr>
        <p:txBody>
          <a:bodyPr/>
          <a:lstStyle/>
          <a:p>
            <a:r>
              <a:rPr lang="en-US" dirty="0"/>
              <a:t>Customizing Governance Roles</a:t>
            </a:r>
            <a:br>
              <a:rPr lang="en-US" dirty="0"/>
            </a:br>
            <a:r>
              <a:rPr lang="en-US" dirty="0"/>
              <a:t>(for use in Workflow Templates)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3B0F-6DEC-6C46-A678-8618682B3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11582400" cy="5181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Pre-built roles can be configured out (deactivated)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New roles specified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Recommended Practice: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Create a new ontology in EDG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Include in it EDG Schema - Governance Assets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To create a new role: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Create a new property of type Workflow Property – using OWL/RDF Properties tab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Navigate to the Stewardship class and add a relationship using the newly created property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To disable existing role: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Select the Stewardship class and deactivate relationship shapes for roles you don’t need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Include the ontology in the Governance Model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7563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56C3E-855D-1B4B-B48F-6D5682D59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Template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03181-2E7A-A445-B501-E63D7B11D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45" y="944564"/>
            <a:ext cx="9955315" cy="5612204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0C2A515-B015-D849-8207-7F0BDF19C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75" y="2268166"/>
            <a:ext cx="1178719" cy="366377"/>
          </a:xfrm>
          <a:prstGeom prst="wedgeRoundRectCallout">
            <a:avLst>
              <a:gd name="adj1" fmla="val 43578"/>
              <a:gd name="adj2" fmla="val 75490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050" dirty="0"/>
              <a:t>Initial state = “New”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22283A3-D293-DF47-A865-1072D5E76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001" y="978560"/>
            <a:ext cx="1385888" cy="509693"/>
          </a:xfrm>
          <a:prstGeom prst="wedgeRoundRectCallout">
            <a:avLst>
              <a:gd name="adj1" fmla="val 43578"/>
              <a:gd name="adj2" fmla="val 75490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050" dirty="0"/>
              <a:t>This template is only available for glossaries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FC66593-102C-5142-A7BB-820348A05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44" y="3352800"/>
            <a:ext cx="1828800" cy="2895600"/>
          </a:xfrm>
          <a:prstGeom prst="wedgeRoundRectCallout">
            <a:avLst>
              <a:gd name="adj1" fmla="val 60760"/>
              <a:gd name="adj2" fmla="val 842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000" dirty="0"/>
              <a:t>If your governance role for a glossary that is being updated through a workflow is Business Steward or Data Governor, you will have Manager permissions for the working copy. </a:t>
            </a:r>
          </a:p>
          <a:p>
            <a:endParaRPr lang="en-US" sz="1000" dirty="0"/>
          </a:p>
          <a:p>
            <a:r>
              <a:rPr lang="en-US" sz="1000" dirty="0"/>
              <a:t>If your governance role is Subject Matter Expert, you will have Editor permissions. </a:t>
            </a:r>
          </a:p>
          <a:p>
            <a:endParaRPr lang="en-US" sz="1000" dirty="0"/>
          </a:p>
          <a:p>
            <a:r>
              <a:rPr lang="en-US" sz="1000" dirty="0"/>
              <a:t>Any other governance role will get the default Viewer permissions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8D4E79A-C2F1-284D-93CB-BBAE1A99F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5423" y="926602"/>
            <a:ext cx="1589153" cy="667327"/>
          </a:xfrm>
          <a:prstGeom prst="wedgeRoundRectCallout">
            <a:avLst>
              <a:gd name="adj1" fmla="val -57815"/>
              <a:gd name="adj2" fmla="val 70292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000" dirty="0"/>
              <a:t>It is a template to be used for workflows that have working copies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E2C982E-3605-7149-9575-014BBE915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1812927"/>
            <a:ext cx="2107076" cy="1121521"/>
          </a:xfrm>
          <a:prstGeom prst="wedgeRoundRectCallout">
            <a:avLst>
              <a:gd name="adj1" fmla="val -40742"/>
              <a:gd name="adj2" fmla="val 85093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000" dirty="0"/>
              <a:t>The workflow can be in 6 possible states: New, In Progress, In Review, Reviewed, Approved and Committed.</a:t>
            </a:r>
          </a:p>
          <a:p>
            <a:endParaRPr lang="en-US" sz="1000" dirty="0"/>
          </a:p>
          <a:p>
            <a:r>
              <a:rPr lang="en-US" sz="1000" dirty="0"/>
              <a:t>There are 6 state transitions </a:t>
            </a:r>
          </a:p>
        </p:txBody>
      </p:sp>
    </p:spTree>
    <p:extLst>
      <p:ext uri="{BB962C8B-B14F-4D97-AF65-F5344CB8AC3E}">
        <p14:creationId xmlns:p14="http://schemas.microsoft.com/office/powerpoint/2010/main" val="3615722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6780" y="152400"/>
            <a:ext cx="9855200" cy="868363"/>
          </a:xfrm>
        </p:spPr>
        <p:txBody>
          <a:bodyPr/>
          <a:lstStyle/>
          <a:p>
            <a:r>
              <a:rPr lang="en-US" sz="3200" dirty="0"/>
              <a:t>Important Values for a Workflow Transition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57400" y="1200091"/>
            <a:ext cx="9906000" cy="5181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b="1" dirty="0"/>
              <a:t>teamwork:fromStatus, </a:t>
            </a:r>
            <a:r>
              <a:rPr lang="en-US" sz="2400" b="1" dirty="0" err="1"/>
              <a:t>teamwork:toStatus</a:t>
            </a:r>
            <a:r>
              <a:rPr lang="en-US" sz="2400" b="1" dirty="0"/>
              <a:t> </a:t>
            </a:r>
            <a:r>
              <a:rPr lang="en-US" sz="2400" dirty="0"/>
              <a:t>– from what to what state a transition is progressing the workflow</a:t>
            </a:r>
          </a:p>
          <a:p>
            <a:pPr>
              <a:spcAft>
                <a:spcPts val="1200"/>
              </a:spcAft>
            </a:pPr>
            <a:r>
              <a:rPr lang="en-US" sz="2400" b="1" dirty="0" err="1"/>
              <a:t>teamwork:requiredGovernanceRole</a:t>
            </a:r>
            <a:r>
              <a:rPr lang="en-US" sz="2400" b="1" dirty="0"/>
              <a:t> </a:t>
            </a:r>
            <a:r>
              <a:rPr lang="en-US" sz="2400" dirty="0"/>
              <a:t>– defines the governance roles that can perform the transition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Or</a:t>
            </a:r>
          </a:p>
          <a:p>
            <a:pPr>
              <a:spcAft>
                <a:spcPts val="1200"/>
              </a:spcAft>
            </a:pPr>
            <a:r>
              <a:rPr lang="en-US" sz="2400" b="1" dirty="0" err="1"/>
              <a:t>teamwork:requiredProjectPermissionRole</a:t>
            </a:r>
            <a:r>
              <a:rPr lang="en-US" sz="2400" b="1" dirty="0"/>
              <a:t>, </a:t>
            </a:r>
            <a:r>
              <a:rPr lang="en-US" sz="2400" b="1" dirty="0" err="1"/>
              <a:t>teamwork:requiredTagPermissionRole</a:t>
            </a:r>
            <a:r>
              <a:rPr lang="en-US" sz="2400" dirty="0"/>
              <a:t> – define necessary production or working copy permissions required to perform a transition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Additional property values depend on the type of transition – timed, voting based, etc.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1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6E168D-140C-5340-B9F6-D7DBEBAA0CF0}"/>
              </a:ext>
            </a:extLst>
          </p:cNvPr>
          <p:cNvCxnSpPr/>
          <p:nvPr/>
        </p:nvCxnSpPr>
        <p:spPr>
          <a:xfrm>
            <a:off x="209550" y="2057400"/>
            <a:ext cx="1181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6C7E229-B082-9A4F-B9DD-427EFC10BF05}"/>
              </a:ext>
            </a:extLst>
          </p:cNvPr>
          <p:cNvSpPr txBox="1"/>
          <p:nvPr/>
        </p:nvSpPr>
        <p:spPr>
          <a:xfrm>
            <a:off x="228600" y="1287740"/>
            <a:ext cx="1219200" cy="400110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Required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E61922-3A5A-8B41-8FC1-7661AC4E9019}"/>
              </a:ext>
            </a:extLst>
          </p:cNvPr>
          <p:cNvSpPr txBox="1"/>
          <p:nvPr/>
        </p:nvSpPr>
        <p:spPr>
          <a:xfrm>
            <a:off x="209550" y="2638961"/>
            <a:ext cx="1695449" cy="1323439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Use either Governance Roles or</a:t>
            </a:r>
          </a:p>
          <a:p>
            <a:r>
              <a:rPr lang="en-US" sz="2000" dirty="0"/>
              <a:t>Permissions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C20D19-36B8-3848-84CA-C7C39A833C62}"/>
              </a:ext>
            </a:extLst>
          </p:cNvPr>
          <p:cNvCxnSpPr/>
          <p:nvPr/>
        </p:nvCxnSpPr>
        <p:spPr>
          <a:xfrm>
            <a:off x="152400" y="5029200"/>
            <a:ext cx="1181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CFD5131-C9E4-584B-AC80-58302E462CF8}"/>
              </a:ext>
            </a:extLst>
          </p:cNvPr>
          <p:cNvSpPr txBox="1"/>
          <p:nvPr/>
        </p:nvSpPr>
        <p:spPr>
          <a:xfrm>
            <a:off x="190501" y="5257800"/>
            <a:ext cx="1695449" cy="707886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Transition type specific</a:t>
            </a:r>
          </a:p>
        </p:txBody>
      </p:sp>
    </p:spTree>
    <p:extLst>
      <p:ext uri="{BB962C8B-B14F-4D97-AF65-F5344CB8AC3E}">
        <p14:creationId xmlns:p14="http://schemas.microsoft.com/office/powerpoint/2010/main" val="468767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14190-0B0C-A74B-B186-40B41B66C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09" b="6832"/>
          <a:stretch/>
        </p:blipFill>
        <p:spPr>
          <a:xfrm>
            <a:off x="1524000" y="1400743"/>
            <a:ext cx="9144000" cy="233305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52C23BC-E940-B543-A33D-E16762697FA5}"/>
              </a:ext>
            </a:extLst>
          </p:cNvPr>
          <p:cNvSpPr/>
          <p:nvPr/>
        </p:nvSpPr>
        <p:spPr>
          <a:xfrm>
            <a:off x="1732873" y="5562695"/>
            <a:ext cx="4362795" cy="10450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456C3E-855D-1B4B-B48F-6D5682D59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Transition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0C2A515-B015-D849-8207-7F0BDF19C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1596035"/>
            <a:ext cx="1952625" cy="549566"/>
          </a:xfrm>
          <a:prstGeom prst="wedgeRoundRectCallout">
            <a:avLst>
              <a:gd name="adj1" fmla="val 51379"/>
              <a:gd name="adj2" fmla="val 112537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100" dirty="0"/>
              <a:t>This transition can happen if the current workflow state = “New”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FC66593-102C-5142-A7BB-820348A05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3161607"/>
            <a:ext cx="2780705" cy="555081"/>
          </a:xfrm>
          <a:prstGeom prst="wedgeRoundRectCallout">
            <a:avLst>
              <a:gd name="adj1" fmla="val 68446"/>
              <a:gd name="adj2" fmla="val 20766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100" dirty="0"/>
              <a:t>Only users that have a Business Steward governance role can make this transition happen.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8D4E79A-C2F1-284D-93CB-BBAE1A99F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948" y="1032331"/>
            <a:ext cx="1128382" cy="366377"/>
          </a:xfrm>
          <a:prstGeom prst="wedgeRoundRectCallout">
            <a:avLst>
              <a:gd name="adj1" fmla="val -47353"/>
              <a:gd name="adj2" fmla="val 107662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100" dirty="0"/>
              <a:t>It is a transitions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E2C982E-3605-7149-9575-014BBE915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1625064"/>
            <a:ext cx="2507126" cy="549566"/>
          </a:xfrm>
          <a:prstGeom prst="wedgeRoundRectCallout">
            <a:avLst>
              <a:gd name="adj1" fmla="val -40742"/>
              <a:gd name="adj2" fmla="val 85093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100" dirty="0"/>
              <a:t>This transition takes the workflow into “In Progress” state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F57037-B988-B347-985C-0300BD1226A4}"/>
              </a:ext>
            </a:extLst>
          </p:cNvPr>
          <p:cNvSpPr txBox="1"/>
          <p:nvPr/>
        </p:nvSpPr>
        <p:spPr>
          <a:xfrm>
            <a:off x="3498630" y="5684438"/>
            <a:ext cx="2787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Coordinates and size for diagram display, </a:t>
            </a:r>
            <a:r>
              <a:rPr lang="en-US" dirty="0">
                <a:solidFill>
                  <a:srgbClr val="FF0000"/>
                </a:solidFill>
              </a:rPr>
              <a:t>not needed in 6.3 and later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7CEE11-DA24-CD41-98A5-A63A692D7F9E}"/>
              </a:ext>
            </a:extLst>
          </p:cNvPr>
          <p:cNvSpPr/>
          <p:nvPr/>
        </p:nvSpPr>
        <p:spPr>
          <a:xfrm>
            <a:off x="1542142" y="4233208"/>
            <a:ext cx="47824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aco" pitchFamily="2" charset="77"/>
              </a:rPr>
              <a:t>[</a:t>
            </a:r>
            <a:r>
              <a:rPr lang="en-US" sz="1400" dirty="0" err="1">
                <a:latin typeface="Monaco" pitchFamily="2" charset="77"/>
              </a:rPr>
              <a:t>rdf:type</a:t>
            </a:r>
            <a:r>
              <a:rPr lang="en-US" sz="1400" dirty="0">
                <a:latin typeface="Monaco" pitchFamily="2" charset="77"/>
              </a:rPr>
              <a:t> </a:t>
            </a:r>
            <a:r>
              <a:rPr lang="en-US" sz="1400" dirty="0" err="1">
                <a:latin typeface="Monaco" pitchFamily="2" charset="77"/>
              </a:rPr>
              <a:t>teamwork:TagStatusTransition</a:t>
            </a:r>
            <a:r>
              <a:rPr lang="en-US" sz="1400" dirty="0">
                <a:latin typeface="Monaco" pitchFamily="2" charset="77"/>
              </a:rPr>
              <a:t> ;</a:t>
            </a:r>
          </a:p>
          <a:p>
            <a:r>
              <a:rPr lang="en-US" sz="1400" dirty="0">
                <a:latin typeface="Monaco" pitchFamily="2" charset="77"/>
              </a:rPr>
              <a:t>  </a:t>
            </a:r>
            <a:r>
              <a:rPr lang="en-US" sz="1400" dirty="0" err="1">
                <a:latin typeface="Monaco" pitchFamily="2" charset="77"/>
              </a:rPr>
              <a:t>teamwork:fromStatus</a:t>
            </a:r>
            <a:r>
              <a:rPr lang="en-US" sz="1400" dirty="0">
                <a:latin typeface="Monaco" pitchFamily="2" charset="77"/>
              </a:rPr>
              <a:t> </a:t>
            </a:r>
            <a:r>
              <a:rPr lang="en-US" sz="1400" dirty="0" err="1">
                <a:latin typeface="Monaco" pitchFamily="2" charset="77"/>
              </a:rPr>
              <a:t>teamwork:New</a:t>
            </a:r>
            <a:r>
              <a:rPr lang="en-US" sz="1400" dirty="0">
                <a:latin typeface="Monaco" pitchFamily="2" charset="77"/>
              </a:rPr>
              <a:t> ;</a:t>
            </a:r>
          </a:p>
          <a:p>
            <a:r>
              <a:rPr lang="en-US" sz="1400" dirty="0">
                <a:latin typeface="Monaco" pitchFamily="2" charset="77"/>
              </a:rPr>
              <a:t>  </a:t>
            </a:r>
            <a:r>
              <a:rPr lang="en-US" sz="1400" dirty="0" err="1">
                <a:latin typeface="Monaco" pitchFamily="2" charset="77"/>
              </a:rPr>
              <a:t>teamwork:requiredGovernanceRole</a:t>
            </a:r>
            <a:r>
              <a:rPr lang="en-US" sz="1400" dirty="0">
                <a:latin typeface="Monaco" pitchFamily="2" charset="77"/>
              </a:rPr>
              <a:t> </a:t>
            </a:r>
            <a:r>
              <a:rPr lang="en-US" sz="1400" dirty="0" err="1">
                <a:latin typeface="Monaco" pitchFamily="2" charset="77"/>
              </a:rPr>
              <a:t>edg:businessSteward</a:t>
            </a:r>
            <a:r>
              <a:rPr lang="en-US" sz="1400" dirty="0">
                <a:latin typeface="Monaco" pitchFamily="2" charset="77"/>
              </a:rPr>
              <a:t> ;</a:t>
            </a:r>
          </a:p>
          <a:p>
            <a:r>
              <a:rPr lang="en-US" sz="1400" dirty="0">
                <a:latin typeface="Monaco" pitchFamily="2" charset="77"/>
              </a:rPr>
              <a:t>  </a:t>
            </a:r>
            <a:r>
              <a:rPr lang="en-US" sz="1400" dirty="0" err="1">
                <a:latin typeface="Monaco" pitchFamily="2" charset="77"/>
              </a:rPr>
              <a:t>teamwork:toStatus</a:t>
            </a:r>
            <a:r>
              <a:rPr lang="en-US" sz="1400" dirty="0">
                <a:latin typeface="Monaco" pitchFamily="2" charset="77"/>
              </a:rPr>
              <a:t> </a:t>
            </a:r>
            <a:r>
              <a:rPr lang="en-US" sz="1400" dirty="0" err="1">
                <a:latin typeface="Monaco" pitchFamily="2" charset="77"/>
              </a:rPr>
              <a:t>teamwork:InProgress</a:t>
            </a:r>
            <a:r>
              <a:rPr lang="en-US" sz="1400" dirty="0">
                <a:latin typeface="Monaco" pitchFamily="2" charset="77"/>
              </a:rPr>
              <a:t> ;</a:t>
            </a:r>
          </a:p>
          <a:p>
            <a:r>
              <a:rPr lang="en-US" sz="1400" dirty="0">
                <a:latin typeface="Monaco" pitchFamily="2" charset="77"/>
              </a:rPr>
              <a:t>  </a:t>
            </a:r>
            <a:r>
              <a:rPr lang="en-US" sz="1400" b="1" dirty="0" err="1">
                <a:latin typeface="Monaco" pitchFamily="2" charset="77"/>
              </a:rPr>
              <a:t>teamwork:transitionLabel</a:t>
            </a:r>
            <a:r>
              <a:rPr lang="en-US" sz="1400" b="1" dirty="0">
                <a:latin typeface="Monaco" pitchFamily="2" charset="77"/>
              </a:rPr>
              <a:t> "Start work" ;</a:t>
            </a:r>
          </a:p>
          <a:p>
            <a:r>
              <a:rPr lang="en-US" sz="1400" dirty="0">
                <a:latin typeface="Monaco" pitchFamily="2" charset="77"/>
              </a:rPr>
              <a:t>  </a:t>
            </a:r>
            <a:r>
              <a:rPr lang="en-US" sz="1400" b="1" dirty="0" err="1">
                <a:latin typeface="Monaco" pitchFamily="2" charset="77"/>
              </a:rPr>
              <a:t>ui:height</a:t>
            </a:r>
            <a:r>
              <a:rPr lang="en-US" sz="1400" b="1" dirty="0">
                <a:latin typeface="Monaco" pitchFamily="2" charset="77"/>
              </a:rPr>
              <a:t> 100 ;</a:t>
            </a:r>
          </a:p>
          <a:p>
            <a:r>
              <a:rPr lang="en-US" sz="1400" b="1" dirty="0">
                <a:latin typeface="Monaco" pitchFamily="2" charset="77"/>
              </a:rPr>
              <a:t>  </a:t>
            </a:r>
            <a:r>
              <a:rPr lang="en-US" sz="1400" b="1" dirty="0" err="1">
                <a:latin typeface="Monaco" pitchFamily="2" charset="77"/>
              </a:rPr>
              <a:t>ui:width</a:t>
            </a:r>
            <a:r>
              <a:rPr lang="en-US" sz="1400" b="1" dirty="0">
                <a:latin typeface="Monaco" pitchFamily="2" charset="77"/>
              </a:rPr>
              <a:t> 160 ;</a:t>
            </a:r>
          </a:p>
          <a:p>
            <a:r>
              <a:rPr lang="en-US" sz="1400" b="1" dirty="0">
                <a:latin typeface="Monaco" pitchFamily="2" charset="77"/>
              </a:rPr>
              <a:t>  </a:t>
            </a:r>
            <a:r>
              <a:rPr lang="en-US" sz="1400" b="1" dirty="0" err="1">
                <a:latin typeface="Monaco" pitchFamily="2" charset="77"/>
              </a:rPr>
              <a:t>ui:x</a:t>
            </a:r>
            <a:r>
              <a:rPr lang="en-US" sz="1400" b="1" dirty="0">
                <a:latin typeface="Monaco" pitchFamily="2" charset="77"/>
              </a:rPr>
              <a:t> 345 ;</a:t>
            </a:r>
          </a:p>
          <a:p>
            <a:r>
              <a:rPr lang="en-US" sz="1400" b="1" dirty="0">
                <a:latin typeface="Monaco" pitchFamily="2" charset="77"/>
              </a:rPr>
              <a:t>  </a:t>
            </a:r>
            <a:r>
              <a:rPr lang="en-US" sz="1400" b="1" dirty="0" err="1">
                <a:latin typeface="Monaco" pitchFamily="2" charset="77"/>
              </a:rPr>
              <a:t>ui:y</a:t>
            </a:r>
            <a:r>
              <a:rPr lang="en-US" sz="1400" b="1" dirty="0">
                <a:latin typeface="Monaco" pitchFamily="2" charset="77"/>
              </a:rPr>
              <a:t> 20 ;]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832CA-1C91-2449-8F36-046534B013F7}"/>
              </a:ext>
            </a:extLst>
          </p:cNvPr>
          <p:cNvSpPr txBox="1"/>
          <p:nvPr/>
        </p:nvSpPr>
        <p:spPr>
          <a:xfrm>
            <a:off x="6629400" y="486913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label to display for the transition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D73DA1-13EF-5E4C-951D-60B7C3EE218A}"/>
              </a:ext>
            </a:extLst>
          </p:cNvPr>
          <p:cNvSpPr/>
          <p:nvPr/>
        </p:nvSpPr>
        <p:spPr>
          <a:xfrm>
            <a:off x="6846426" y="5257800"/>
            <a:ext cx="4354974" cy="1349968"/>
          </a:xfrm>
          <a:prstGeom prst="rect">
            <a:avLst/>
          </a:prstGeom>
          <a:solidFill>
            <a:srgbClr val="FFF0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.SF NS Text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.SF NS Text"/>
              </a:rPr>
              <a:t>Also available </a:t>
            </a:r>
            <a:r>
              <a:rPr lang="en-US" b="1" dirty="0" err="1">
                <a:solidFill>
                  <a:schemeClr val="tx1"/>
                </a:solidFill>
                <a:latin typeface=".SF NS Text"/>
              </a:rPr>
              <a:t>teamwork:actionLabel</a:t>
            </a:r>
            <a:r>
              <a:rPr lang="en-US" b="1" dirty="0">
                <a:solidFill>
                  <a:schemeClr val="tx1"/>
                </a:solidFill>
                <a:latin typeface=".SF NS Text"/>
              </a:rPr>
              <a:t> </a:t>
            </a:r>
            <a:r>
              <a:rPr lang="en-US" dirty="0">
                <a:solidFill>
                  <a:schemeClr val="tx1"/>
                </a:solidFill>
                <a:latin typeface=".SF NS Text"/>
              </a:rPr>
              <a:t>– used in the EDG UI to as a display name of a step to be taken before a transition can be marked as completed. If absent, the value of </a:t>
            </a:r>
            <a:r>
              <a:rPr lang="en-US" dirty="0" err="1">
                <a:solidFill>
                  <a:schemeClr val="tx1"/>
                </a:solidFill>
                <a:latin typeface=".SF NS Text"/>
              </a:rPr>
              <a:t>teamwork:transitionLabel</a:t>
            </a:r>
            <a:r>
              <a:rPr lang="en-US" dirty="0">
                <a:solidFill>
                  <a:schemeClr val="tx1"/>
                </a:solidFill>
                <a:latin typeface=".SF NS Text"/>
              </a:rPr>
              <a:t> is used.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C6F03F-D09B-9740-9CB7-8BD477BE0820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095668" y="5038407"/>
            <a:ext cx="533732" cy="4477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757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ED1BC-EEAC-2543-B915-F7E3860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0" y="228600"/>
            <a:ext cx="8737600" cy="868363"/>
          </a:xfrm>
        </p:spPr>
        <p:txBody>
          <a:bodyPr/>
          <a:lstStyle/>
          <a:p>
            <a:r>
              <a:rPr lang="en-US" sz="3200" dirty="0"/>
              <a:t>What Happens When a Workflow Transitions from one State to Another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C3D04-BD1D-3B46-B8DB-1FD24D8DB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Always, the value of </a:t>
            </a:r>
            <a:r>
              <a:rPr lang="en-US" dirty="0" err="1">
                <a:latin typeface="Monaco" pitchFamily="2" charset="77"/>
              </a:rPr>
              <a:t>teamwork:status</a:t>
            </a:r>
            <a:r>
              <a:rPr lang="en-US" dirty="0"/>
              <a:t> changes</a:t>
            </a:r>
          </a:p>
          <a:p>
            <a:pPr>
              <a:spcAft>
                <a:spcPts val="1200"/>
              </a:spcAft>
            </a:pPr>
            <a:r>
              <a:rPr lang="en-US" dirty="0"/>
              <a:t>Other actions and changes are possible – as defined in the template</a:t>
            </a:r>
          </a:p>
          <a:p>
            <a:pPr>
              <a:spcAft>
                <a:spcPts val="1200"/>
              </a:spcAft>
            </a:pPr>
            <a:r>
              <a:rPr lang="en-US" dirty="0"/>
              <a:t>Transition to </a:t>
            </a:r>
            <a:r>
              <a:rPr lang="en-US" dirty="0" err="1">
                <a:latin typeface="Monaco" pitchFamily="2" charset="77"/>
              </a:rPr>
              <a:t>teamwork:Committed</a:t>
            </a:r>
            <a:r>
              <a:rPr lang="en-US" dirty="0"/>
              <a:t> status is special – working copy changes are written to the production copy and workflow is considered completed</a:t>
            </a:r>
          </a:p>
        </p:txBody>
      </p:sp>
    </p:spTree>
    <p:extLst>
      <p:ext uri="{BB962C8B-B14F-4D97-AF65-F5344CB8AC3E}">
        <p14:creationId xmlns:p14="http://schemas.microsoft.com/office/powerpoint/2010/main" val="760989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22ED8B-137F-2245-8374-6ECD89EB0D44}"/>
              </a:ext>
            </a:extLst>
          </p:cNvPr>
          <p:cNvSpPr/>
          <p:nvPr/>
        </p:nvSpPr>
        <p:spPr>
          <a:xfrm>
            <a:off x="5576149" y="1577410"/>
            <a:ext cx="661585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teamwork:Approved</a:t>
            </a:r>
            <a:endParaRPr lang="en-US" sz="2000" dirty="0"/>
          </a:p>
          <a:p>
            <a:r>
              <a:rPr lang="en-US" sz="2000" dirty="0"/>
              <a:t>  </a:t>
            </a:r>
            <a:r>
              <a:rPr lang="en-US" sz="2000" dirty="0" err="1"/>
              <a:t>rdf:type</a:t>
            </a:r>
            <a:r>
              <a:rPr lang="en-US" sz="2000" dirty="0"/>
              <a:t> </a:t>
            </a:r>
            <a:r>
              <a:rPr lang="en-US" sz="2000" dirty="0" err="1"/>
              <a:t>teamwork:TagStatus</a:t>
            </a:r>
            <a:r>
              <a:rPr lang="en-US" sz="2000" dirty="0"/>
              <a:t> ;</a:t>
            </a:r>
          </a:p>
          <a:p>
            <a:r>
              <a:rPr lang="en-US" sz="2000" dirty="0"/>
              <a:t>  </a:t>
            </a:r>
            <a:r>
              <a:rPr lang="en-US" sz="2000" dirty="0" err="1"/>
              <a:t>teamwork:color</a:t>
            </a:r>
            <a:r>
              <a:rPr lang="en-US" sz="2000" dirty="0"/>
              <a:t> "#008000" ;</a:t>
            </a:r>
          </a:p>
          <a:p>
            <a:r>
              <a:rPr lang="en-US" sz="2000" dirty="0"/>
              <a:t>  </a:t>
            </a:r>
            <a:r>
              <a:rPr lang="en-US" sz="2000" dirty="0" err="1"/>
              <a:t>teamwork:editable</a:t>
            </a:r>
            <a:r>
              <a:rPr lang="en-US" sz="2000" dirty="0"/>
              <a:t> false ;</a:t>
            </a:r>
          </a:p>
          <a:p>
            <a:r>
              <a:rPr lang="en-US" sz="2000" dirty="0"/>
              <a:t>  </a:t>
            </a:r>
            <a:r>
              <a:rPr lang="en-US" sz="2000" dirty="0" err="1"/>
              <a:t>teamwork:faIcon</a:t>
            </a:r>
            <a:r>
              <a:rPr lang="en-US" sz="2000" dirty="0"/>
              <a:t> "fa-thumbs-up" ;</a:t>
            </a:r>
          </a:p>
          <a:p>
            <a:r>
              <a:rPr lang="en-US" sz="2000" dirty="0"/>
              <a:t>  </a:t>
            </a:r>
            <a:r>
              <a:rPr lang="en-US" sz="2000" dirty="0" err="1"/>
              <a:t>teamwork:stateEntryAction</a:t>
            </a:r>
            <a:r>
              <a:rPr lang="en-US" sz="2000" dirty="0"/>
              <a:t> example:WorkflowAction_1 ;</a:t>
            </a:r>
          </a:p>
          <a:p>
            <a:r>
              <a:rPr lang="en-US" sz="2000" dirty="0"/>
              <a:t>  </a:t>
            </a:r>
            <a:r>
              <a:rPr lang="en-US" sz="2000" dirty="0" err="1"/>
              <a:t>rdfs:comment</a:t>
            </a:r>
            <a:r>
              <a:rPr lang="en-US" sz="2000" dirty="0"/>
              <a:t> "the changes have been approved." ;</a:t>
            </a:r>
          </a:p>
          <a:p>
            <a:r>
              <a:rPr lang="en-US" sz="2000" dirty="0"/>
              <a:t>  </a:t>
            </a:r>
            <a:r>
              <a:rPr lang="en-US" sz="2000" dirty="0" err="1"/>
              <a:t>rdfs:label</a:t>
            </a:r>
            <a:r>
              <a:rPr lang="en-US" sz="2000" dirty="0"/>
              <a:t> "Approved" ;</a:t>
            </a:r>
          </a:p>
          <a:p>
            <a:r>
              <a:rPr lang="en-US" sz="2000" dirty="0"/>
              <a:t>.</a:t>
            </a:r>
          </a:p>
          <a:p>
            <a:endParaRPr lang="en-US" sz="2000" dirty="0">
              <a:effectLst/>
              <a:latin typeface="Monaco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B903B2-2756-6845-B5DF-227926EDE6DF}"/>
              </a:ext>
            </a:extLst>
          </p:cNvPr>
          <p:cNvSpPr/>
          <p:nvPr/>
        </p:nvSpPr>
        <p:spPr>
          <a:xfrm>
            <a:off x="5499948" y="3200399"/>
            <a:ext cx="6615851" cy="218669"/>
          </a:xfrm>
          <a:prstGeom prst="roundRect">
            <a:avLst/>
          </a:prstGeom>
          <a:solidFill>
            <a:srgbClr val="EBF1DE">
              <a:alpha val="1882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D892D03-BB6F-E641-A19D-4ED8F8DCE233}"/>
              </a:ext>
            </a:extLst>
          </p:cNvPr>
          <p:cNvSpPr/>
          <p:nvPr/>
        </p:nvSpPr>
        <p:spPr>
          <a:xfrm>
            <a:off x="5473584" y="2567553"/>
            <a:ext cx="3365616" cy="279857"/>
          </a:xfrm>
          <a:prstGeom prst="roundRect">
            <a:avLst/>
          </a:prstGeom>
          <a:solidFill>
            <a:srgbClr val="EBF1DE">
              <a:alpha val="4588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1ABC3-829A-3E4F-835D-4AF8E97E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Workflow States can carry additional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432E4-D379-6E44-A1C8-8000702D9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71305"/>
            <a:ext cx="5347547" cy="1447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In addition to icons and other annotations, editable status and transition actions can be set for a state.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For example, once a workflow reaches “Approved” state: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The working copy is not longer editable - no additional changes can be made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Action defined in the example:WorkflowAction_1 is performed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There are Exit actions as well as Entry actions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ACA87A1-31E2-BB41-86CB-527C91BE6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1374" y="4333467"/>
            <a:ext cx="3886200" cy="1471756"/>
          </a:xfrm>
          <a:prstGeom prst="wedgeRoundRectCallout">
            <a:avLst>
              <a:gd name="adj1" fmla="val 61798"/>
              <a:gd name="adj2" fmla="val -108246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dirty="0"/>
              <a:t>Actions are instances of </a:t>
            </a:r>
            <a:r>
              <a:rPr lang="en-US" dirty="0" err="1"/>
              <a:t>teamwork:WorkflowAction</a:t>
            </a:r>
            <a:r>
              <a:rPr lang="en-US" dirty="0"/>
              <a:t> class and have an associated SWP script with the code (</a:t>
            </a:r>
            <a:r>
              <a:rPr lang="en-US" dirty="0" err="1"/>
              <a:t>ui:prototype</a:t>
            </a:r>
            <a:r>
              <a:rPr lang="en-US" dirty="0"/>
              <a:t>) that executes the action.</a:t>
            </a:r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9CFCF39C-96B4-E544-BE7D-85FF2C18E5AF}"/>
              </a:ext>
            </a:extLst>
          </p:cNvPr>
          <p:cNvSpPr/>
          <p:nvPr/>
        </p:nvSpPr>
        <p:spPr>
          <a:xfrm>
            <a:off x="10223384" y="1141906"/>
            <a:ext cx="1765416" cy="1144094"/>
          </a:xfrm>
          <a:prstGeom prst="borderCallout1">
            <a:avLst>
              <a:gd name="adj1" fmla="val 18750"/>
              <a:gd name="adj2" fmla="val -8333"/>
              <a:gd name="adj3" fmla="val 163772"/>
              <a:gd name="adj4" fmla="val -52015"/>
            </a:avLst>
          </a:prstGeom>
          <a:solidFill>
            <a:srgbClr val="FFFFC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FA = Font Awesome</a:t>
            </a:r>
          </a:p>
          <a:p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https://fontawesome.com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80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EF3F8-BBED-F242-98A0-FDE7A460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SWP code for an 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E750F-6C26-7C43-910B-960EFDF40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78" y="1219200"/>
            <a:ext cx="11404622" cy="446405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CAACC00-E2E8-C54D-8A95-73DE110D3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547" y="751374"/>
            <a:ext cx="2755232" cy="935651"/>
          </a:xfrm>
          <a:prstGeom prst="wedgeRoundRectCallout">
            <a:avLst>
              <a:gd name="adj1" fmla="val -31555"/>
              <a:gd name="adj2" fmla="val 102609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600" dirty="0"/>
              <a:t>Gets the value of </a:t>
            </a:r>
            <a:r>
              <a:rPr lang="en-US" sz="1600" dirty="0" err="1"/>
              <a:t>metadata:version</a:t>
            </a:r>
            <a:r>
              <a:rPr lang="en-US" sz="1600" dirty="0"/>
              <a:t> property of an asset collection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64B3685-3C2C-0544-87CC-68D3DD65E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1941" y="2366209"/>
            <a:ext cx="1600870" cy="533402"/>
          </a:xfrm>
          <a:prstGeom prst="wedgeRoundRectCallout">
            <a:avLst>
              <a:gd name="adj1" fmla="val -63593"/>
              <a:gd name="adj2" fmla="val 23824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600" dirty="0"/>
              <a:t>Increments it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FF8F28C-0F42-DD4E-B2FB-2A6D36AB1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3756728"/>
            <a:ext cx="2971800" cy="1069405"/>
          </a:xfrm>
          <a:prstGeom prst="wedgeRoundRectCallout">
            <a:avLst>
              <a:gd name="adj1" fmla="val -61811"/>
              <a:gd name="adj2" fmla="val -38239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600" dirty="0"/>
              <a:t>Removes the current value of the </a:t>
            </a:r>
            <a:r>
              <a:rPr lang="en-US" sz="1600" dirty="0" err="1"/>
              <a:t>metadata:version</a:t>
            </a:r>
            <a:r>
              <a:rPr lang="en-US" sz="1600" dirty="0"/>
              <a:t> and then sets it to the new incremented value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66F38CF6-23B7-ED45-B592-7934A538D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413" y="3581400"/>
            <a:ext cx="2209800" cy="990600"/>
          </a:xfrm>
          <a:prstGeom prst="wedgeRoundRectCallout">
            <a:avLst>
              <a:gd name="adj1" fmla="val 73277"/>
              <a:gd name="adj2" fmla="val 419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1600" dirty="0"/>
              <a:t>Function wraps delete and insert queries as templates that take arguments</a:t>
            </a:r>
          </a:p>
        </p:txBody>
      </p:sp>
    </p:spTree>
    <p:extLst>
      <p:ext uri="{BB962C8B-B14F-4D97-AF65-F5344CB8AC3E}">
        <p14:creationId xmlns:p14="http://schemas.microsoft.com/office/powerpoint/2010/main" val="3496571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A1644D-2C43-F749-A4F9-13AD4351D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Notifications in </a:t>
            </a:r>
            <a:r>
              <a:rPr lang="en-US" dirty="0" err="1"/>
              <a:t>TopBraid</a:t>
            </a:r>
            <a:r>
              <a:rPr lang="en-US" dirty="0"/>
              <a:t> EDG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Notification Events in </a:t>
            </a:r>
            <a:r>
              <a:rPr lang="en-US" sz="2800" dirty="0" err="1"/>
              <a:t>TopBraid</a:t>
            </a:r>
            <a:r>
              <a:rPr lang="en-US" sz="2800" dirty="0"/>
              <a:t> EDG - 1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err="1"/>
              <a:t>TopBraid</a:t>
            </a:r>
            <a:r>
              <a:rPr lang="en-US" sz="2800" dirty="0"/>
              <a:t> EDG has a number of pre-built generic notification events e.g., a new workflow started for an asset collection</a:t>
            </a:r>
          </a:p>
          <a:p>
            <a:pPr marL="257175" lvl="1" indent="-257175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Events are subscribed to by the governance roles. When event occurs, users in subscribed roles will get an e-mail notification</a:t>
            </a:r>
          </a:p>
          <a:p>
            <a:pPr marL="257175" lvl="1" indent="-257175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Default notification setting can be done on the EDG Configuration page under Administrative console</a:t>
            </a:r>
          </a:p>
          <a:p>
            <a:pPr marL="257175" lvl="1" indent="-257175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These are overridden by Notification setting at the collections level (Manage tab)</a:t>
            </a:r>
          </a:p>
          <a:p>
            <a:pPr marL="257175" lvl="1" indent="-257175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00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Notification Events in </a:t>
            </a:r>
            <a:r>
              <a:rPr lang="en-US" sz="2800" dirty="0" err="1"/>
              <a:t>TopBraid</a:t>
            </a:r>
            <a:r>
              <a:rPr lang="en-US" sz="2800" dirty="0"/>
              <a:t> EDG - 2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0" y="972638"/>
            <a:ext cx="10972800" cy="518160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New notification events can be added to address customer requirements</a:t>
            </a:r>
          </a:p>
          <a:p>
            <a:pPr lvl="1"/>
            <a:r>
              <a:rPr lang="en-US" sz="2400" dirty="0"/>
              <a:t>By sub-classing </a:t>
            </a:r>
            <a:r>
              <a:rPr lang="en-US" sz="2400" dirty="0" err="1"/>
              <a:t>teamwork:Notifications</a:t>
            </a:r>
            <a:r>
              <a:rPr lang="en-US" sz="2400" dirty="0"/>
              <a:t> class e.g., “Dataset Schema Creation” notification</a:t>
            </a:r>
          </a:p>
          <a:p>
            <a:pPr lvl="1"/>
            <a:r>
              <a:rPr lang="en-US" sz="2400" dirty="0"/>
              <a:t>Asset collection type(s) for which this event is applicable is specified e.g., business glossary or data assets collection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581400"/>
            <a:ext cx="4614648" cy="27262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40632" y="4040828"/>
            <a:ext cx="1752600" cy="3633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1889250" y="3839633"/>
            <a:ext cx="4111832" cy="2209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latin typeface="+mn-lt"/>
              </a:rPr>
              <a:t>New event will show up in the Notification page for asset collections of the applicable type – available for subscription by the governance roles</a:t>
            </a:r>
          </a:p>
        </p:txBody>
      </p:sp>
    </p:spTree>
    <p:extLst>
      <p:ext uri="{BB962C8B-B14F-4D97-AF65-F5344CB8AC3E}">
        <p14:creationId xmlns:p14="http://schemas.microsoft.com/office/powerpoint/2010/main" val="32868288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C460A6-D317-E747-B1FB-E64712B8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 Framework in </a:t>
            </a:r>
            <a:r>
              <a:rPr lang="en-US" dirty="0" err="1"/>
              <a:t>TopBraid</a:t>
            </a:r>
            <a:r>
              <a:rPr lang="en-US" dirty="0"/>
              <a:t> EDG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76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97A25-2032-AA44-9779-2DFA3A0F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407987"/>
            <a:ext cx="8737600" cy="868363"/>
          </a:xfrm>
        </p:spPr>
        <p:txBody>
          <a:bodyPr/>
          <a:lstStyle/>
          <a:p>
            <a:r>
              <a:rPr lang="en-US" dirty="0"/>
              <a:t>Create a New Ontology to contain customizations to the pre-defined EDG Governance Assets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8A844-78C6-E741-A3FD-F383F595A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12192000" cy="4787951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8A15698-3415-1641-8A8F-A287AC1B2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514600"/>
            <a:ext cx="3352800" cy="914400"/>
          </a:xfrm>
          <a:prstGeom prst="wedgeRoundRectCallout">
            <a:avLst>
              <a:gd name="adj1" fmla="val -34872"/>
              <a:gd name="adj2" fmla="val 134110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Go to Settings -&gt; Includes to include EDG Shapes for Governance Assets</a:t>
            </a:r>
          </a:p>
        </p:txBody>
      </p:sp>
    </p:spTree>
    <p:extLst>
      <p:ext uri="{BB962C8B-B14F-4D97-AF65-F5344CB8AC3E}">
        <p14:creationId xmlns:p14="http://schemas.microsoft.com/office/powerpoint/2010/main" val="1016174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Event Condition Action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ECA Framework supports rules that define actions to execute when certain events happens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There are special subclasses of rules such as “Edit Rules”, “Commit Rules”, etc. All are subclasses of </a:t>
            </a:r>
            <a:r>
              <a:rPr lang="en-US" sz="2400" dirty="0" err="1"/>
              <a:t>ui:Rules</a:t>
            </a:r>
            <a:r>
              <a:rPr lang="en-US" sz="2400" dirty="0"/>
              <a:t> class.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To create new actions, define your own subclasses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Notification is one type of a (predefined) action that can be executed when an event happens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Other actions are also possible – predefined and custom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An action can execute a script which, for example, calls some service</a:t>
            </a:r>
          </a:p>
        </p:txBody>
      </p:sp>
    </p:spTree>
    <p:extLst>
      <p:ext uri="{BB962C8B-B14F-4D97-AF65-F5344CB8AC3E}">
        <p14:creationId xmlns:p14="http://schemas.microsoft.com/office/powerpoint/2010/main" val="3626943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is Event?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10972800" cy="5181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Event is any change in data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For example: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“Task Created” event happens when a triple such as {?task </a:t>
            </a:r>
            <a:r>
              <a:rPr lang="en-US" sz="2000" dirty="0" err="1"/>
              <a:t>rdf:type</a:t>
            </a:r>
            <a:r>
              <a:rPr lang="en-US" sz="2000" dirty="0"/>
              <a:t> </a:t>
            </a:r>
            <a:r>
              <a:rPr lang="en-US" sz="2000" dirty="0" err="1"/>
              <a:t>tasks:Task</a:t>
            </a:r>
            <a:r>
              <a:rPr lang="en-US" sz="2000" dirty="0"/>
              <a:t>} is added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Similarly, “Workflow Status Change” event happens when a triple such as {?</a:t>
            </a:r>
            <a:r>
              <a:rPr lang="en-US" sz="2000" dirty="0" err="1"/>
              <a:t>wf</a:t>
            </a:r>
            <a:r>
              <a:rPr lang="en-US" sz="2000" dirty="0"/>
              <a:t> </a:t>
            </a:r>
            <a:r>
              <a:rPr lang="en-US" sz="2000" dirty="0" err="1"/>
              <a:t>teamwork:status</a:t>
            </a:r>
            <a:r>
              <a:rPr lang="en-US" sz="2000" dirty="0"/>
              <a:t> ?status } is added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Event can also be triggered by a deletion of a triple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EDG will watch for these patterns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To support this, EDG has 2 special named graphs available during the execution of a </a:t>
            </a:r>
            <a:r>
              <a:rPr lang="en-US" sz="2800" dirty="0" err="1"/>
              <a:t>ui:Rule</a:t>
            </a:r>
            <a:endParaRPr lang="en-US" sz="2800" dirty="0"/>
          </a:p>
          <a:p>
            <a:pPr lvl="1">
              <a:spcAft>
                <a:spcPts val="600"/>
              </a:spcAft>
            </a:pPr>
            <a:r>
              <a:rPr lang="en-US" sz="2000" dirty="0" err="1"/>
              <a:t>ui:addedGraph</a:t>
            </a:r>
            <a:r>
              <a:rPr lang="en-US" sz="2000" dirty="0"/>
              <a:t> - containing the triples that were added before the rule was triggered</a:t>
            </a:r>
          </a:p>
          <a:p>
            <a:pPr lvl="1">
              <a:spcAft>
                <a:spcPts val="600"/>
              </a:spcAft>
            </a:pPr>
            <a:r>
              <a:rPr lang="en-US" sz="2000" dirty="0" err="1"/>
              <a:t>ui:addedGraph</a:t>
            </a:r>
            <a:r>
              <a:rPr lang="en-US" sz="2000" dirty="0"/>
              <a:t> - containing the triples that were deleted before the rule was triggered.</a:t>
            </a:r>
          </a:p>
          <a:p>
            <a:pPr lvl="1"/>
            <a:endParaRPr lang="en-US" sz="20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06124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is Action?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Anything that you program, requires writing SWP scripts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E-mail notifications are built-in actions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EDG will execute an action specified for an event when it detects that the event happened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7589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3615-DACF-0F46-9933-63605F315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780" y="228600"/>
            <a:ext cx="8991600" cy="868363"/>
          </a:xfrm>
        </p:spPr>
        <p:txBody>
          <a:bodyPr/>
          <a:lstStyle/>
          <a:p>
            <a:r>
              <a:rPr lang="en-US" sz="3200" dirty="0"/>
              <a:t>How EDG itself uses ECA Framework to perform various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963D7-F6BA-314B-B19C-C02C46EE9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 perform some housekeeping when certain edits happen. For example:</a:t>
            </a:r>
          </a:p>
          <a:p>
            <a:pPr lvl="1"/>
            <a:r>
              <a:rPr lang="en-US" dirty="0"/>
              <a:t>If URI construction uses counters, counter is incremented when a new resource is created</a:t>
            </a:r>
          </a:p>
          <a:p>
            <a:pPr lvl="1"/>
            <a:r>
              <a:rPr lang="en-US" dirty="0"/>
              <a:t>When a value for a symmetric property (e.g., </a:t>
            </a:r>
            <a:r>
              <a:rPr lang="en-US" dirty="0" err="1"/>
              <a:t>skos:related</a:t>
            </a:r>
            <a:r>
              <a:rPr lang="en-US" dirty="0"/>
              <a:t>) is updated, EDG will update the inverse</a:t>
            </a:r>
          </a:p>
          <a:p>
            <a:pPr lvl="1"/>
            <a:r>
              <a:rPr lang="en-US" dirty="0"/>
              <a:t>If notifications are set, EDG will watch for subscribed events and send e-mails for relevant changes</a:t>
            </a:r>
          </a:p>
          <a:p>
            <a:pPr lvl="1"/>
            <a:r>
              <a:rPr lang="en-US" dirty="0"/>
              <a:t>In the previous releases when </a:t>
            </a:r>
            <a:r>
              <a:rPr lang="en-US" dirty="0" err="1"/>
              <a:t>TopBraid</a:t>
            </a:r>
            <a:r>
              <a:rPr lang="en-US" dirty="0"/>
              <a:t> EDG was setup to use </a:t>
            </a:r>
            <a:r>
              <a:rPr lang="en-US" dirty="0" err="1"/>
              <a:t>Solr</a:t>
            </a:r>
            <a:r>
              <a:rPr lang="en-US" dirty="0"/>
              <a:t>, it used this approach to update </a:t>
            </a:r>
            <a:r>
              <a:rPr lang="en-US" dirty="0" err="1"/>
              <a:t>Solr</a:t>
            </a:r>
            <a:r>
              <a:rPr lang="en-US" dirty="0"/>
              <a:t> index when a label (or any indexed field) changes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1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4551-2C4D-1C40-8515-00B364F88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for Incrementing the Counter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BDCC62-A59D-DA41-9577-68AC813B3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44564"/>
            <a:ext cx="9387602" cy="5933435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443B0D7-5D50-3C49-B4FC-40C65D53A078}"/>
              </a:ext>
            </a:extLst>
          </p:cNvPr>
          <p:cNvSpPr/>
          <p:nvPr/>
        </p:nvSpPr>
        <p:spPr>
          <a:xfrm>
            <a:off x="7391400" y="2310209"/>
            <a:ext cx="2209800" cy="581816"/>
          </a:xfrm>
          <a:prstGeom prst="wedgeRoundRectCallout">
            <a:avLst>
              <a:gd name="adj1" fmla="val -135769"/>
              <a:gd name="adj2" fmla="val 85203"/>
              <a:gd name="adj3" fmla="val 16667"/>
            </a:avLst>
          </a:prstGeom>
          <a:solidFill>
            <a:srgbClr val="FFFFC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SWP script is defined as the value of </a:t>
            </a:r>
            <a:r>
              <a:rPr lang="en-US" sz="1200" dirty="0" err="1">
                <a:solidFill>
                  <a:schemeClr val="tx1"/>
                </a:solidFill>
              </a:rPr>
              <a:t>ui:prototype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AC8AA-78FA-C844-A9ED-00A8E2F396BE}"/>
              </a:ext>
            </a:extLst>
          </p:cNvPr>
          <p:cNvSpPr txBox="1"/>
          <p:nvPr/>
        </p:nvSpPr>
        <p:spPr>
          <a:xfrm>
            <a:off x="0" y="2139452"/>
            <a:ext cx="3429000" cy="923330"/>
          </a:xfrm>
          <a:prstGeom prst="rect">
            <a:avLst/>
          </a:prstGeom>
          <a:solidFill>
            <a:srgbClr val="FFFFC8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see this code look at the files in the </a:t>
            </a:r>
            <a:r>
              <a:rPr lang="en-US" dirty="0" err="1"/>
              <a:t>teamworks.topbraid.org</a:t>
            </a:r>
            <a:r>
              <a:rPr lang="en-US" dirty="0"/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37054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300F9-CF16-2140-95AA-F3A35B124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74637"/>
            <a:ext cx="9018015" cy="868363"/>
          </a:xfrm>
        </p:spPr>
        <p:txBody>
          <a:bodyPr/>
          <a:lstStyle/>
          <a:p>
            <a:r>
              <a:rPr lang="en-US" sz="2400" dirty="0"/>
              <a:t>Connection between </a:t>
            </a:r>
            <a:r>
              <a:rPr lang="en-US" sz="2400" dirty="0" err="1"/>
              <a:t>teamworks:Notifications</a:t>
            </a:r>
            <a:r>
              <a:rPr lang="en-US" sz="2400" dirty="0"/>
              <a:t> and </a:t>
            </a:r>
            <a:r>
              <a:rPr lang="en-US" sz="2400" dirty="0" err="1"/>
              <a:t>teamwork:EditRules</a:t>
            </a:r>
            <a:r>
              <a:rPr lang="en-US" sz="2400" dirty="0"/>
              <a:t> is </a:t>
            </a:r>
            <a:r>
              <a:rPr lang="en-US" sz="2400" dirty="0" err="1"/>
              <a:t>teamwork:RegularEditNotificationsRule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52782-6A1A-9E4E-8CCB-A0B99DF17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99"/>
          <a:stretch/>
        </p:blipFill>
        <p:spPr>
          <a:xfrm>
            <a:off x="1905000" y="1143000"/>
            <a:ext cx="9488956" cy="5611677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C00B73C-3F0B-3843-B8DF-7A62900E24E3}"/>
              </a:ext>
            </a:extLst>
          </p:cNvPr>
          <p:cNvSpPr/>
          <p:nvPr/>
        </p:nvSpPr>
        <p:spPr>
          <a:xfrm>
            <a:off x="9372600" y="6247446"/>
            <a:ext cx="2237385" cy="498764"/>
          </a:xfrm>
          <a:prstGeom prst="wedgeRoundRectCallout">
            <a:avLst>
              <a:gd name="adj1" fmla="val -100058"/>
              <a:gd name="adj2" fmla="val -75922"/>
              <a:gd name="adj3" fmla="val 16667"/>
            </a:avLst>
          </a:prstGeom>
          <a:solidFill>
            <a:srgbClr val="FFFFC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Calls a function that sends e-mails</a:t>
            </a:r>
          </a:p>
        </p:txBody>
      </p:sp>
    </p:spTree>
    <p:extLst>
      <p:ext uri="{BB962C8B-B14F-4D97-AF65-F5344CB8AC3E}">
        <p14:creationId xmlns:p14="http://schemas.microsoft.com/office/powerpoint/2010/main" val="14621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9276-04B1-9A49-9D7E-307E630C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Teamworks:sendNotifications</a:t>
            </a:r>
            <a:r>
              <a:rPr lang="en-US" dirty="0"/>
              <a:t> Function that sends e-mails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F288FC-C2E9-6548-93D1-2304CD641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752" y="944564"/>
            <a:ext cx="7879027" cy="5913435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5109EC5-490D-054D-A43F-07F4516B7DE8}"/>
              </a:ext>
            </a:extLst>
          </p:cNvPr>
          <p:cNvSpPr/>
          <p:nvPr/>
        </p:nvSpPr>
        <p:spPr>
          <a:xfrm>
            <a:off x="9372600" y="3427917"/>
            <a:ext cx="2237385" cy="498764"/>
          </a:xfrm>
          <a:prstGeom prst="wedgeRoundRectCallout">
            <a:avLst>
              <a:gd name="adj1" fmla="val -100058"/>
              <a:gd name="adj2" fmla="val -75922"/>
              <a:gd name="adj3" fmla="val 16667"/>
            </a:avLst>
          </a:prstGeom>
          <a:solidFill>
            <a:srgbClr val="FFFFC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Body of the e-mail is created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D7C84A2-F8EE-A84A-928A-C02F262A5E23}"/>
              </a:ext>
            </a:extLst>
          </p:cNvPr>
          <p:cNvSpPr/>
          <p:nvPr/>
        </p:nvSpPr>
        <p:spPr>
          <a:xfrm>
            <a:off x="633034" y="5791200"/>
            <a:ext cx="2491166" cy="498764"/>
          </a:xfrm>
          <a:prstGeom prst="wedgeRoundRectCallout">
            <a:avLst>
              <a:gd name="adj1" fmla="val 69810"/>
              <a:gd name="adj2" fmla="val 117597"/>
              <a:gd name="adj3" fmla="val 16667"/>
            </a:avLst>
          </a:prstGeom>
          <a:solidFill>
            <a:srgbClr val="FFFFC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SPARQLMotion</a:t>
            </a:r>
            <a:r>
              <a:rPr lang="en-US" sz="1600" dirty="0">
                <a:solidFill>
                  <a:schemeClr val="tx1"/>
                </a:solidFill>
              </a:rPr>
              <a:t> Module to send e-mails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D6C8836-904F-AB4E-9F04-A2F02FA729E5}"/>
              </a:ext>
            </a:extLst>
          </p:cNvPr>
          <p:cNvSpPr/>
          <p:nvPr/>
        </p:nvSpPr>
        <p:spPr>
          <a:xfrm>
            <a:off x="1013815" y="4005647"/>
            <a:ext cx="2237385" cy="498764"/>
          </a:xfrm>
          <a:prstGeom prst="wedgeRoundRectCallout">
            <a:avLst>
              <a:gd name="adj1" fmla="val 96719"/>
              <a:gd name="adj2" fmla="val 19140"/>
              <a:gd name="adj3" fmla="val 16667"/>
            </a:avLst>
          </a:prstGeom>
          <a:solidFill>
            <a:srgbClr val="FFFFC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E-mails are constructed</a:t>
            </a:r>
          </a:p>
        </p:txBody>
      </p:sp>
    </p:spTree>
    <p:extLst>
      <p:ext uri="{BB962C8B-B14F-4D97-AF65-F5344CB8AC3E}">
        <p14:creationId xmlns:p14="http://schemas.microsoft.com/office/powerpoint/2010/main" val="249296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 of a custom action: Display a trace each time a workflow changes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722458"/>
            <a:ext cx="10972800" cy="368774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/>
              <a:t>ExampleTagStatusChangeRule:TestStatusChangeRule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n-US" sz="2000" dirty="0" err="1"/>
              <a:t>rdf:type</a:t>
            </a:r>
            <a:r>
              <a:rPr lang="en-US" sz="2000" dirty="0"/>
              <a:t> </a:t>
            </a:r>
            <a:r>
              <a:rPr lang="en-US" sz="2000" dirty="0" err="1"/>
              <a:t>teamwork:StatusChangeRule</a:t>
            </a:r>
            <a:r>
              <a:rPr lang="en-US" sz="2000" dirty="0"/>
              <a:t> ; </a:t>
            </a:r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n-US" sz="2000" dirty="0" err="1"/>
              <a:t>ui:prototype</a:t>
            </a:r>
            <a:r>
              <a:rPr lang="en-US" sz="2000" dirty="0"/>
              <a:t> """&lt;</a:t>
            </a:r>
            <a:r>
              <a:rPr lang="en-US" sz="2000" dirty="0" err="1"/>
              <a:t>ui:group</a:t>
            </a:r>
            <a:r>
              <a:rPr lang="en-US" sz="2000" dirty="0"/>
              <a:t> </a:t>
            </a:r>
            <a:r>
              <a:rPr lang="en-US" sz="2000" dirty="0" err="1"/>
              <a:t>let:newStatus</a:t>
            </a:r>
            <a:r>
              <a:rPr lang="en-US" sz="2000" dirty="0"/>
              <a:t>=\”</a:t>
            </a:r>
          </a:p>
          <a:p>
            <a:pPr marL="0" indent="0">
              <a:buNone/>
            </a:pPr>
            <a:r>
              <a:rPr lang="en-US" sz="2000" dirty="0"/>
              <a:t>                          {#        SELECT ?status        </a:t>
            </a:r>
          </a:p>
          <a:p>
            <a:pPr marL="0" indent="0">
              <a:buNone/>
            </a:pPr>
            <a:r>
              <a:rPr lang="en-US" sz="2000" dirty="0"/>
              <a:t>                          WHERE </a:t>
            </a:r>
          </a:p>
          <a:p>
            <a:pPr marL="0" indent="0">
              <a:buNone/>
            </a:pPr>
            <a:r>
              <a:rPr lang="en-US" sz="2000" dirty="0"/>
              <a:t>                           {            GRAPH </a:t>
            </a:r>
            <a:r>
              <a:rPr lang="en-US" sz="2000" dirty="0" err="1"/>
              <a:t>ui:addedGraph</a:t>
            </a:r>
            <a:r>
              <a:rPr lang="en-US" sz="2000" dirty="0"/>
              <a:t> { ?</a:t>
            </a:r>
            <a:r>
              <a:rPr lang="en-US" sz="2000" dirty="0" err="1"/>
              <a:t>wf</a:t>
            </a:r>
            <a:r>
              <a:rPr lang="en-US" sz="2000" dirty="0"/>
              <a:t> </a:t>
            </a:r>
            <a:r>
              <a:rPr lang="en-US" sz="2000" dirty="0" err="1"/>
              <a:t>teamwork:status</a:t>
            </a:r>
            <a:r>
              <a:rPr lang="en-US" sz="2000" dirty="0"/>
              <a:t> ?status .  } .  } }\"&gt;   </a:t>
            </a:r>
          </a:p>
          <a:p>
            <a:pPr marL="0" indent="0">
              <a:buNone/>
            </a:pPr>
            <a:r>
              <a:rPr lang="en-US" sz="2000" dirty="0"/>
              <a:t> &lt;</a:t>
            </a:r>
            <a:r>
              <a:rPr lang="en-US" sz="2000" dirty="0" err="1"/>
              <a:t>ui:group</a:t>
            </a:r>
            <a:r>
              <a:rPr lang="en-US" sz="2000" dirty="0"/>
              <a:t> </a:t>
            </a:r>
            <a:r>
              <a:rPr lang="en-US" sz="2000" dirty="0" err="1"/>
              <a:t>let:dummy</a:t>
            </a:r>
            <a:r>
              <a:rPr lang="en-US" sz="2000" dirty="0"/>
              <a:t>=\"{= </a:t>
            </a:r>
            <a:r>
              <a:rPr lang="en-US" sz="2000" dirty="0" err="1"/>
              <a:t>smf:trace</a:t>
            </a:r>
            <a:r>
              <a:rPr lang="en-US" sz="2000" dirty="0"/>
              <a:t>(&amp;</a:t>
            </a:r>
            <a:r>
              <a:rPr lang="en-US" sz="2000" dirty="0" err="1"/>
              <a:t>quot;Status</a:t>
            </a:r>
            <a:r>
              <a:rPr lang="en-US" sz="2000" dirty="0"/>
              <a:t> changed to {?1}&amp;</a:t>
            </a:r>
            <a:r>
              <a:rPr lang="en-US" sz="2000" dirty="0" err="1"/>
              <a:t>quot</a:t>
            </a:r>
            <a:r>
              <a:rPr lang="en-US" sz="2000" dirty="0"/>
              <a:t>;, ?</a:t>
            </a:r>
            <a:r>
              <a:rPr lang="en-US" sz="2000" dirty="0" err="1"/>
              <a:t>newStatus</a:t>
            </a:r>
            <a:r>
              <a:rPr lang="en-US" sz="2000" dirty="0"/>
              <a:t>) }\"/&gt;&lt;/</a:t>
            </a:r>
            <a:r>
              <a:rPr lang="en-US" sz="2000" dirty="0" err="1"/>
              <a:t>ui:group</a:t>
            </a:r>
            <a:r>
              <a:rPr lang="en-US" sz="2000" dirty="0"/>
              <a:t>&gt;"""^^</a:t>
            </a:r>
            <a:r>
              <a:rPr lang="en-US" sz="2000" dirty="0" err="1"/>
              <a:t>ui:Literal</a:t>
            </a:r>
            <a:r>
              <a:rPr lang="en-US" sz="2000" dirty="0"/>
              <a:t> ;</a:t>
            </a:r>
          </a:p>
          <a:p>
            <a:pPr marL="0" indent="0">
              <a:buNone/>
            </a:pPr>
            <a:r>
              <a:rPr lang="en-US" sz="2000" dirty="0"/>
              <a:t>  </a:t>
            </a:r>
          </a:p>
          <a:p>
            <a:pPr marL="0" indent="0">
              <a:buNone/>
            </a:pPr>
            <a:r>
              <a:rPr lang="en-US" sz="2000" dirty="0" err="1"/>
              <a:t>rdfs:label</a:t>
            </a:r>
            <a:r>
              <a:rPr lang="en-US" sz="2000" dirty="0"/>
              <a:t> "Test status change rule" ;</a:t>
            </a:r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n-US" sz="2000" dirty="0" err="1"/>
              <a:t>rdfs:subClassOf</a:t>
            </a:r>
            <a:r>
              <a:rPr lang="en-US" sz="2000" dirty="0"/>
              <a:t> </a:t>
            </a:r>
            <a:r>
              <a:rPr lang="en-US" sz="2000" dirty="0" err="1"/>
              <a:t>teamwork:StatusChangeRules</a:t>
            </a:r>
            <a:r>
              <a:rPr lang="en-US" sz="2000" dirty="0"/>
              <a:t> ;</a:t>
            </a:r>
          </a:p>
          <a:p>
            <a:pPr marL="0" indent="0">
              <a:buNone/>
            </a:pPr>
            <a:r>
              <a:rPr lang="en-US" sz="2000" dirty="0"/>
              <a:t>.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961785" y="2178103"/>
            <a:ext cx="2493570" cy="498764"/>
          </a:xfrm>
          <a:prstGeom prst="wedgeRoundRectCallout">
            <a:avLst>
              <a:gd name="adj1" fmla="val 1633"/>
              <a:gd name="adj2" fmla="val 185526"/>
              <a:gd name="adj3" fmla="val 16667"/>
            </a:avLst>
          </a:prstGeom>
          <a:solidFill>
            <a:srgbClr val="FFFFC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Change to watch for - a new status is recorded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971185" y="4267200"/>
            <a:ext cx="2237385" cy="498764"/>
          </a:xfrm>
          <a:prstGeom prst="wedgeRoundRectCallout">
            <a:avLst>
              <a:gd name="adj1" fmla="val -100815"/>
              <a:gd name="adj2" fmla="val -99687"/>
              <a:gd name="adj3" fmla="val 16667"/>
            </a:avLst>
          </a:prstGeom>
          <a:solidFill>
            <a:srgbClr val="FFFFC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Execute when it happens </a:t>
            </a:r>
          </a:p>
        </p:txBody>
      </p:sp>
    </p:spTree>
    <p:extLst>
      <p:ext uri="{BB962C8B-B14F-4D97-AF65-F5344CB8AC3E}">
        <p14:creationId xmlns:p14="http://schemas.microsoft.com/office/powerpoint/2010/main" val="10152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to target an action to a specific state change and/or specific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44564"/>
            <a:ext cx="11531600" cy="5181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Information about status change can be accessed from </a:t>
            </a:r>
            <a:r>
              <a:rPr lang="en-US" sz="2800" dirty="0" err="1"/>
              <a:t>ui:addedGraph</a:t>
            </a:r>
            <a:endParaRPr lang="en-US" sz="2800" dirty="0"/>
          </a:p>
          <a:p>
            <a:pPr lvl="1">
              <a:spcAft>
                <a:spcPts val="600"/>
              </a:spcAft>
            </a:pPr>
            <a:r>
              <a:rPr lang="en-US" sz="2400" dirty="0"/>
              <a:t>This means that instead of looking for an addition of {?</a:t>
            </a:r>
            <a:r>
              <a:rPr lang="en-US" sz="2400" dirty="0" err="1"/>
              <a:t>wf</a:t>
            </a:r>
            <a:r>
              <a:rPr lang="en-US" sz="2400" dirty="0"/>
              <a:t> </a:t>
            </a:r>
            <a:r>
              <a:rPr lang="en-US" sz="2400" dirty="0" err="1"/>
              <a:t>teamwork:status</a:t>
            </a:r>
            <a:r>
              <a:rPr lang="en-US" sz="2400" dirty="0"/>
              <a:t> ?status}, event can be triggered only when {?</a:t>
            </a:r>
            <a:r>
              <a:rPr lang="en-US" sz="2400" dirty="0" err="1"/>
              <a:t>wf</a:t>
            </a:r>
            <a:r>
              <a:rPr lang="en-US" sz="2400" dirty="0"/>
              <a:t> </a:t>
            </a:r>
            <a:r>
              <a:rPr lang="en-US" sz="2400" dirty="0" err="1"/>
              <a:t>teamwork:status</a:t>
            </a:r>
            <a:r>
              <a:rPr lang="en-US" sz="2400" dirty="0"/>
              <a:t> </a:t>
            </a:r>
            <a:r>
              <a:rPr lang="en-US" sz="2400" dirty="0" err="1"/>
              <a:t>example:SpecificStatus</a:t>
            </a:r>
            <a:r>
              <a:rPr lang="en-US" sz="2400" dirty="0"/>
              <a:t>} is added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The subject of the statement is the working copy/workflow that changed - ?</a:t>
            </a:r>
            <a:r>
              <a:rPr lang="en-US" sz="2800" dirty="0" err="1"/>
              <a:t>wf</a:t>
            </a:r>
            <a:r>
              <a:rPr lang="en-US" sz="2800" dirty="0"/>
              <a:t> variable</a:t>
            </a:r>
          </a:p>
          <a:p>
            <a:pPr>
              <a:spcAft>
                <a:spcPts val="600"/>
              </a:spcAft>
            </a:pPr>
            <a:r>
              <a:rPr lang="en-US" sz="2800" dirty="0" err="1"/>
              <a:t>teamwork:workflowTemplate</a:t>
            </a:r>
            <a:r>
              <a:rPr lang="en-US" sz="2800" dirty="0"/>
              <a:t> on which the ?</a:t>
            </a:r>
            <a:r>
              <a:rPr lang="en-US" sz="2800" dirty="0" err="1"/>
              <a:t>wf</a:t>
            </a:r>
            <a:r>
              <a:rPr lang="en-US" sz="2800" dirty="0"/>
              <a:t> is based can be specified to limit the query to only return the types of workflows for which you want to perform the action for. 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This means that instead of simply looking for an addition of {?</a:t>
            </a:r>
            <a:r>
              <a:rPr lang="en-US" sz="2400" dirty="0" err="1"/>
              <a:t>wf</a:t>
            </a:r>
            <a:r>
              <a:rPr lang="en-US" sz="2400" dirty="0"/>
              <a:t> </a:t>
            </a:r>
            <a:r>
              <a:rPr lang="en-US" sz="2400" dirty="0" err="1"/>
              <a:t>teamwork:status</a:t>
            </a:r>
            <a:r>
              <a:rPr lang="en-US" sz="2400" dirty="0"/>
              <a:t> ?status} triple, EDG will only trigger event when {?</a:t>
            </a:r>
            <a:r>
              <a:rPr lang="en-US" sz="2400" dirty="0" err="1"/>
              <a:t>wf</a:t>
            </a:r>
            <a:r>
              <a:rPr lang="en-US" sz="2400" dirty="0"/>
              <a:t> </a:t>
            </a:r>
            <a:r>
              <a:rPr lang="en-US" sz="2400" dirty="0" err="1"/>
              <a:t>teamwork:workflowTemplate</a:t>
            </a:r>
            <a:r>
              <a:rPr lang="en-US" sz="2400" dirty="0"/>
              <a:t> </a:t>
            </a:r>
            <a:r>
              <a:rPr lang="en-US" sz="2400" dirty="0" err="1"/>
              <a:t>example:MySpecificType</a:t>
            </a:r>
            <a:r>
              <a:rPr lang="en-US" sz="2400" dirty="0"/>
              <a:t>}</a:t>
            </a:r>
          </a:p>
          <a:p>
            <a:pPr lvl="1"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50162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5299" y="1180609"/>
            <a:ext cx="7445828" cy="504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enlo" charset="0"/>
              </a:rPr>
              <a:t>&lt;</a:t>
            </a:r>
            <a:r>
              <a:rPr lang="en-US" sz="1400" b="1" dirty="0" err="1">
                <a:latin typeface="Menlo" charset="0"/>
              </a:rPr>
              <a:t>ui:group</a:t>
            </a:r>
            <a:r>
              <a:rPr lang="en-US" sz="1400" dirty="0">
                <a:latin typeface="Menlo" charset="0"/>
              </a:rPr>
              <a:t> </a:t>
            </a:r>
            <a:r>
              <a:rPr lang="en-US" sz="1400" dirty="0" err="1">
                <a:solidFill>
                  <a:srgbClr val="929292"/>
                </a:solidFill>
                <a:latin typeface="Menlo" charset="0"/>
              </a:rPr>
              <a:t>let:</a:t>
            </a:r>
            <a:r>
              <a:rPr lang="en-US" sz="1400" b="1" dirty="0" err="1">
                <a:solidFill>
                  <a:srgbClr val="011993"/>
                </a:solidFill>
                <a:latin typeface="Menlo" charset="0"/>
              </a:rPr>
              <a:t>tagId</a:t>
            </a:r>
            <a:r>
              <a:rPr lang="en-US" sz="1400" dirty="0">
                <a:latin typeface="Menlo" charset="0"/>
              </a:rPr>
              <a:t>=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{=</a:t>
            </a:r>
            <a:r>
              <a:rPr lang="en-US" sz="1400" dirty="0">
                <a:latin typeface="Menlo" charset="0"/>
              </a:rPr>
              <a:t> </a:t>
            </a:r>
            <a:r>
              <a:rPr lang="en-US" sz="1400" dirty="0" err="1">
                <a:latin typeface="Menlo" charset="0"/>
              </a:rPr>
              <a:t>teamwork:currentTagId</a:t>
            </a:r>
            <a:r>
              <a:rPr lang="en-US" sz="1400" dirty="0">
                <a:latin typeface="Menlo" charset="0"/>
              </a:rPr>
              <a:t>() 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}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r>
              <a:rPr lang="en-US" sz="1400" dirty="0">
                <a:latin typeface="Menlo" charset="0"/>
              </a:rPr>
              <a:t> </a:t>
            </a:r>
            <a:r>
              <a:rPr lang="en-US" sz="1400" dirty="0" err="1">
                <a:solidFill>
                  <a:srgbClr val="929292"/>
                </a:solidFill>
                <a:latin typeface="Menlo" charset="0"/>
              </a:rPr>
              <a:t>let:</a:t>
            </a:r>
            <a:r>
              <a:rPr lang="en-US" sz="1400" b="1" dirty="0" err="1">
                <a:solidFill>
                  <a:srgbClr val="011993"/>
                </a:solidFill>
                <a:latin typeface="Menlo" charset="0"/>
              </a:rPr>
              <a:t>teamGraph</a:t>
            </a:r>
            <a:r>
              <a:rPr lang="en-US" sz="1400" dirty="0">
                <a:latin typeface="Menlo" charset="0"/>
              </a:rPr>
              <a:t>=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{=</a:t>
            </a:r>
            <a:r>
              <a:rPr lang="en-US" sz="1400" dirty="0">
                <a:latin typeface="Menlo" charset="0"/>
              </a:rPr>
              <a:t> </a:t>
            </a:r>
            <a:r>
              <a:rPr lang="en-US" sz="1400" dirty="0" err="1">
                <a:latin typeface="Menlo" charset="0"/>
              </a:rPr>
              <a:t>teamwork:currentTeamGraph</a:t>
            </a:r>
            <a:r>
              <a:rPr lang="en-US" sz="1400" dirty="0">
                <a:latin typeface="Menlo" charset="0"/>
              </a:rPr>
              <a:t>() 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}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r>
              <a:rPr lang="en-US" sz="1400" dirty="0">
                <a:latin typeface="Menlo" charset="0"/>
              </a:rPr>
              <a:t>&gt;</a:t>
            </a:r>
          </a:p>
          <a:p>
            <a:r>
              <a:rPr lang="en-US" sz="1400" dirty="0">
                <a:solidFill>
                  <a:srgbClr val="941100"/>
                </a:solidFill>
                <a:latin typeface="Menlo" charset="0"/>
              </a:rPr>
              <a:t>    </a:t>
            </a:r>
            <a:r>
              <a:rPr lang="en-US" sz="1400" dirty="0">
                <a:latin typeface="Menlo" charset="0"/>
              </a:rPr>
              <a:t>&lt;</a:t>
            </a:r>
            <a:r>
              <a:rPr lang="en-US" sz="1400" b="1" dirty="0" err="1">
                <a:latin typeface="Menlo" charset="0"/>
              </a:rPr>
              <a:t>ui:if</a:t>
            </a:r>
            <a:r>
              <a:rPr lang="en-US" sz="1400" dirty="0">
                <a:latin typeface="Menlo" charset="0"/>
              </a:rPr>
              <a:t> </a:t>
            </a:r>
            <a:r>
              <a:rPr lang="en-US" sz="1400" dirty="0" err="1">
                <a:latin typeface="Menlo" charset="0"/>
              </a:rPr>
              <a:t>ui:condition</a:t>
            </a:r>
            <a:r>
              <a:rPr lang="en-US" sz="1400" dirty="0">
                <a:latin typeface="Menlo" charset="0"/>
              </a:rPr>
              <a:t>="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{=</a:t>
            </a:r>
            <a:r>
              <a:rPr lang="en-US" sz="1400" dirty="0">
                <a:latin typeface="Menlo" charset="0"/>
              </a:rPr>
              <a:t> ((!bound(</a:t>
            </a:r>
            <a:r>
              <a:rPr lang="en-US" sz="1400" dirty="0">
                <a:solidFill>
                  <a:srgbClr val="011993"/>
                </a:solidFill>
                <a:latin typeface="Menlo" charset="0"/>
              </a:rPr>
              <a:t>?</a:t>
            </a:r>
            <a:r>
              <a:rPr lang="en-US" sz="1400" dirty="0" err="1">
                <a:solidFill>
                  <a:srgbClr val="011993"/>
                </a:solidFill>
                <a:latin typeface="Menlo" charset="0"/>
              </a:rPr>
              <a:t>tagId</a:t>
            </a:r>
            <a:r>
              <a:rPr lang="en-US" sz="1400" dirty="0">
                <a:latin typeface="Menlo" charset="0"/>
              </a:rPr>
              <a:t>)) &amp;amp;&amp;amp; bound(</a:t>
            </a:r>
            <a:r>
              <a:rPr lang="en-US" sz="1400" dirty="0">
                <a:solidFill>
                  <a:srgbClr val="011993"/>
                </a:solidFill>
                <a:latin typeface="Menlo" charset="0"/>
              </a:rPr>
              <a:t>?</a:t>
            </a:r>
            <a:r>
              <a:rPr lang="en-US" sz="1400" dirty="0" err="1">
                <a:solidFill>
                  <a:srgbClr val="011993"/>
                </a:solidFill>
                <a:latin typeface="Menlo" charset="0"/>
              </a:rPr>
              <a:t>teamGraph</a:t>
            </a:r>
            <a:r>
              <a:rPr lang="en-US" sz="1400" dirty="0">
                <a:latin typeface="Menlo" charset="0"/>
              </a:rPr>
              <a:t>)) &amp;amp;&amp;amp; </a:t>
            </a:r>
            <a:r>
              <a:rPr lang="en-US" sz="1400" dirty="0" err="1">
                <a:latin typeface="Menlo" charset="0"/>
              </a:rPr>
              <a:t>teamwork:isSolrProject</a:t>
            </a:r>
            <a:r>
              <a:rPr lang="en-US" sz="1400" dirty="0">
                <a:latin typeface="Menlo" charset="0"/>
              </a:rPr>
              <a:t>(</a:t>
            </a:r>
            <a:r>
              <a:rPr lang="en-US" sz="1400" dirty="0">
                <a:solidFill>
                  <a:srgbClr val="011993"/>
                </a:solidFill>
                <a:latin typeface="Menlo" charset="0"/>
              </a:rPr>
              <a:t>?</a:t>
            </a:r>
            <a:r>
              <a:rPr lang="en-US" sz="1400" dirty="0" err="1">
                <a:solidFill>
                  <a:srgbClr val="011993"/>
                </a:solidFill>
                <a:latin typeface="Menlo" charset="0"/>
              </a:rPr>
              <a:t>teamGraph</a:t>
            </a:r>
            <a:r>
              <a:rPr lang="en-US" sz="1400" dirty="0">
                <a:latin typeface="Menlo" charset="0"/>
              </a:rPr>
              <a:t>) 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}</a:t>
            </a:r>
            <a:r>
              <a:rPr lang="en-US" sz="1400" dirty="0">
                <a:latin typeface="Menlo" charset="0"/>
              </a:rPr>
              <a:t>"&gt;</a:t>
            </a:r>
          </a:p>
          <a:p>
            <a:r>
              <a:rPr lang="en-US" sz="1400" dirty="0">
                <a:solidFill>
                  <a:srgbClr val="941100"/>
                </a:solidFill>
                <a:latin typeface="Menlo" charset="0"/>
              </a:rPr>
              <a:t>        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&lt;</a:t>
            </a:r>
            <a:r>
              <a:rPr lang="en-US" sz="1400" b="1" dirty="0" err="1">
                <a:solidFill>
                  <a:srgbClr val="000000"/>
                </a:solidFill>
                <a:latin typeface="Menlo" charset="0"/>
              </a:rPr>
              <a:t>ui:call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charset="0"/>
              </a:rPr>
              <a:t>ui:template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9290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929000"/>
                </a:solidFill>
                <a:latin typeface="Menlo" charset="0"/>
              </a:rPr>
              <a:t>teamwork:ChangedIndexableSubjects</a:t>
            </a:r>
            <a:r>
              <a:rPr lang="en-US" sz="1400" dirty="0">
                <a:solidFill>
                  <a:srgbClr val="9290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charset="0"/>
              </a:rPr>
              <a:t>ui:varName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1400" b="1" dirty="0">
                <a:solidFill>
                  <a:srgbClr val="011993"/>
                </a:solidFill>
                <a:latin typeface="Menlo" charset="0"/>
              </a:rPr>
              <a:t>"subjects"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&gt;</a:t>
            </a:r>
            <a:endParaRPr lang="en-US" sz="1400" dirty="0">
              <a:solidFill>
                <a:srgbClr val="929000"/>
              </a:solidFill>
              <a:latin typeface="Menlo" charset="0"/>
            </a:endParaRPr>
          </a:p>
          <a:p>
            <a:r>
              <a:rPr lang="en-US" sz="1400" dirty="0">
                <a:solidFill>
                  <a:srgbClr val="941100"/>
                </a:solidFill>
                <a:latin typeface="Menlo" charset="0"/>
              </a:rPr>
              <a:t>            </a:t>
            </a:r>
            <a:r>
              <a:rPr lang="en-US" sz="1400" dirty="0">
                <a:latin typeface="Menlo" charset="0"/>
              </a:rPr>
              <a:t>&lt;</a:t>
            </a:r>
            <a:r>
              <a:rPr lang="en-US" sz="1400" b="1" dirty="0" err="1">
                <a:latin typeface="Menlo" charset="0"/>
              </a:rPr>
              <a:t>ui:if</a:t>
            </a:r>
            <a:r>
              <a:rPr lang="en-US" sz="1400" dirty="0">
                <a:latin typeface="Menlo" charset="0"/>
              </a:rPr>
              <a:t> </a:t>
            </a:r>
            <a:r>
              <a:rPr lang="en-US" sz="1400" dirty="0" err="1">
                <a:latin typeface="Menlo" charset="0"/>
              </a:rPr>
              <a:t>ui:condition</a:t>
            </a:r>
            <a:r>
              <a:rPr lang="en-US" sz="1400" dirty="0">
                <a:latin typeface="Menlo" charset="0"/>
              </a:rPr>
              <a:t>="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{=</a:t>
            </a:r>
            <a:r>
              <a:rPr lang="en-US" sz="1400" dirty="0">
                <a:latin typeface="Menlo" charset="0"/>
              </a:rPr>
              <a:t> !</a:t>
            </a:r>
            <a:r>
              <a:rPr lang="en-US" sz="1400" dirty="0" err="1">
                <a:latin typeface="Menlo" charset="0"/>
              </a:rPr>
              <a:t>spr:isEmpty</a:t>
            </a:r>
            <a:r>
              <a:rPr lang="en-US" sz="1400" dirty="0">
                <a:latin typeface="Menlo" charset="0"/>
              </a:rPr>
              <a:t>(</a:t>
            </a:r>
            <a:r>
              <a:rPr lang="en-US" sz="1400" dirty="0">
                <a:solidFill>
                  <a:srgbClr val="011993"/>
                </a:solidFill>
                <a:latin typeface="Menlo" charset="0"/>
              </a:rPr>
              <a:t>?subjects</a:t>
            </a:r>
            <a:r>
              <a:rPr lang="en-US" sz="1400" dirty="0">
                <a:latin typeface="Menlo" charset="0"/>
              </a:rPr>
              <a:t>) 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}</a:t>
            </a:r>
            <a:r>
              <a:rPr lang="en-US" sz="1400" dirty="0">
                <a:latin typeface="Menlo" charset="0"/>
              </a:rPr>
              <a:t>"&gt;</a:t>
            </a:r>
          </a:p>
          <a:p>
            <a:r>
              <a:rPr lang="en-US" sz="1400" dirty="0">
                <a:solidFill>
                  <a:srgbClr val="941100"/>
                </a:solidFill>
                <a:latin typeface="Menlo" charset="0"/>
              </a:rPr>
              <a:t>                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&lt;</a:t>
            </a:r>
            <a:r>
              <a:rPr lang="en-US" sz="1400" b="1" dirty="0" err="1">
                <a:solidFill>
                  <a:srgbClr val="000000"/>
                </a:solidFill>
                <a:latin typeface="Menlo" charset="0"/>
              </a:rPr>
              <a:t>ui:call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929000"/>
                </a:solidFill>
                <a:latin typeface="Menlo" charset="0"/>
              </a:rPr>
              <a:t>arg:teamGraph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{=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011993"/>
                </a:solidFill>
                <a:latin typeface="Menlo" charset="0"/>
              </a:rPr>
              <a:t>?</a:t>
            </a:r>
            <a:r>
              <a:rPr lang="en-US" sz="1400" dirty="0" err="1">
                <a:solidFill>
                  <a:srgbClr val="011993"/>
                </a:solidFill>
                <a:latin typeface="Menlo" charset="0"/>
              </a:rPr>
              <a:t>teamGraph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}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charset="0"/>
              </a:rPr>
              <a:t>ui:template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9290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929000"/>
                </a:solidFill>
                <a:latin typeface="Menlo" charset="0"/>
              </a:rPr>
              <a:t>teamwork:SolrServers</a:t>
            </a:r>
            <a:r>
              <a:rPr lang="en-US" sz="1400" dirty="0">
                <a:solidFill>
                  <a:srgbClr val="9290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&gt;</a:t>
            </a:r>
            <a:endParaRPr lang="en-US" sz="1400" dirty="0">
              <a:solidFill>
                <a:srgbClr val="929000"/>
              </a:solidFill>
              <a:latin typeface="Menlo" charset="0"/>
            </a:endParaRPr>
          </a:p>
          <a:p>
            <a:r>
              <a:rPr lang="en-US" sz="1400" dirty="0">
                <a:solidFill>
                  <a:srgbClr val="941100"/>
                </a:solidFill>
                <a:latin typeface="Menlo" charset="0"/>
              </a:rPr>
              <a:t>                    </a:t>
            </a:r>
            <a:r>
              <a:rPr lang="en-US" sz="1400" dirty="0">
                <a:latin typeface="Menlo" charset="0"/>
              </a:rPr>
              <a:t>&lt;</a:t>
            </a:r>
            <a:r>
              <a:rPr lang="en-US" sz="1400" b="1" dirty="0" err="1">
                <a:latin typeface="Menlo" charset="0"/>
              </a:rPr>
              <a:t>ui:forEach</a:t>
            </a:r>
            <a:r>
              <a:rPr lang="en-US" sz="1400" dirty="0">
                <a:latin typeface="Menlo" charset="0"/>
              </a:rPr>
              <a:t> </a:t>
            </a:r>
            <a:r>
              <a:rPr lang="en-US" sz="1400" dirty="0" err="1">
                <a:latin typeface="Menlo" charset="0"/>
              </a:rPr>
              <a:t>ui:resultSet</a:t>
            </a:r>
            <a:r>
              <a:rPr lang="en-US" sz="1400" dirty="0">
                <a:latin typeface="Menlo" charset="0"/>
              </a:rPr>
              <a:t>="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{=</a:t>
            </a:r>
            <a:r>
              <a:rPr lang="en-US" sz="1400" dirty="0">
                <a:latin typeface="Menlo" charset="0"/>
              </a:rPr>
              <a:t> </a:t>
            </a:r>
            <a:r>
              <a:rPr lang="en-US" sz="1400" dirty="0">
                <a:solidFill>
                  <a:srgbClr val="011993"/>
                </a:solidFill>
                <a:latin typeface="Menlo" charset="0"/>
              </a:rPr>
              <a:t>?</a:t>
            </a:r>
            <a:r>
              <a:rPr lang="en-US" sz="1400" dirty="0" err="1">
                <a:solidFill>
                  <a:srgbClr val="011993"/>
                </a:solidFill>
                <a:latin typeface="Menlo" charset="0"/>
              </a:rPr>
              <a:t>rs</a:t>
            </a:r>
            <a:r>
              <a:rPr lang="en-US" sz="1400" dirty="0">
                <a:latin typeface="Menlo" charset="0"/>
              </a:rPr>
              <a:t> 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}</a:t>
            </a:r>
            <a:r>
              <a:rPr lang="en-US" sz="1400" dirty="0">
                <a:latin typeface="Menlo" charset="0"/>
              </a:rPr>
              <a:t>"&gt;</a:t>
            </a:r>
          </a:p>
          <a:p>
            <a:r>
              <a:rPr lang="en-US" sz="1400" dirty="0">
                <a:solidFill>
                  <a:srgbClr val="941100"/>
                </a:solidFill>
                <a:latin typeface="Menlo" charset="0"/>
              </a:rPr>
              <a:t>                        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&lt;</a:t>
            </a:r>
            <a:r>
              <a:rPr lang="en-US" sz="1400" b="1" dirty="0" err="1">
                <a:solidFill>
                  <a:srgbClr val="929000"/>
                </a:solidFill>
                <a:latin typeface="Menlo" charset="0"/>
              </a:rPr>
              <a:t>sml:ExportToSolrFields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929000"/>
                </a:solidFill>
                <a:latin typeface="Menlo" charset="0"/>
              </a:rPr>
              <a:t>sml:selectQuery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{=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011993"/>
                </a:solidFill>
                <a:latin typeface="Menlo" charset="0"/>
              </a:rPr>
              <a:t>?subjects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}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endParaRPr lang="en-US" sz="1400" dirty="0">
              <a:solidFill>
                <a:srgbClr val="929000"/>
              </a:solidFill>
              <a:latin typeface="Menlo" charset="0"/>
            </a:endParaRPr>
          </a:p>
          <a:p>
            <a:r>
              <a:rPr lang="en-US" sz="1400" dirty="0">
                <a:latin typeface="Menlo" charset="0"/>
              </a:rPr>
              <a:t>                                                </a:t>
            </a:r>
            <a:r>
              <a:rPr lang="en-US" sz="1400" dirty="0" err="1">
                <a:solidFill>
                  <a:srgbClr val="929000"/>
                </a:solidFill>
                <a:latin typeface="Menlo" charset="0"/>
              </a:rPr>
              <a:t>sml:url</a:t>
            </a:r>
            <a:r>
              <a:rPr lang="en-US" sz="1400" dirty="0">
                <a:latin typeface="Menlo" charset="0"/>
              </a:rPr>
              <a:t>=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{=</a:t>
            </a:r>
            <a:r>
              <a:rPr lang="en-US" sz="1400" dirty="0">
                <a:latin typeface="Menlo" charset="0"/>
              </a:rPr>
              <a:t> </a:t>
            </a:r>
            <a:r>
              <a:rPr lang="en-US" sz="1400" dirty="0" err="1">
                <a:latin typeface="Menlo" charset="0"/>
              </a:rPr>
              <a:t>spl:objectInGraph</a:t>
            </a:r>
            <a:r>
              <a:rPr lang="en-US" sz="1400" dirty="0">
                <a:latin typeface="Menlo" charset="0"/>
              </a:rPr>
              <a:t>(</a:t>
            </a:r>
            <a:r>
              <a:rPr lang="en-US" sz="1400" dirty="0">
                <a:solidFill>
                  <a:srgbClr val="011993"/>
                </a:solidFill>
                <a:latin typeface="Menlo" charset="0"/>
              </a:rPr>
              <a:t>?server</a:t>
            </a:r>
            <a:r>
              <a:rPr lang="en-US" sz="1400" dirty="0">
                <a:latin typeface="Menlo" charset="0"/>
              </a:rPr>
              <a:t>, </a:t>
            </a:r>
            <a:r>
              <a:rPr lang="en-US" sz="1400" dirty="0" err="1">
                <a:latin typeface="Menlo" charset="0"/>
              </a:rPr>
              <a:t>solr:url</a:t>
            </a:r>
            <a:r>
              <a:rPr lang="en-US" sz="1400" dirty="0">
                <a:latin typeface="Menlo" charset="0"/>
              </a:rPr>
              <a:t>, </a:t>
            </a:r>
            <a:r>
              <a:rPr lang="en-US" sz="1400" dirty="0">
                <a:solidFill>
                  <a:srgbClr val="011993"/>
                </a:solidFill>
                <a:latin typeface="Menlo" charset="0"/>
              </a:rPr>
              <a:t>?</a:t>
            </a:r>
            <a:r>
              <a:rPr lang="en-US" sz="1400" dirty="0" err="1">
                <a:solidFill>
                  <a:srgbClr val="011993"/>
                </a:solidFill>
                <a:latin typeface="Menlo" charset="0"/>
              </a:rPr>
              <a:t>teamGraph</a:t>
            </a:r>
            <a:r>
              <a:rPr lang="en-US" sz="1400" dirty="0">
                <a:latin typeface="Menlo" charset="0"/>
              </a:rPr>
              <a:t>) 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}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endParaRPr lang="en-US" sz="1400" dirty="0">
              <a:latin typeface="Menlo" charset="0"/>
            </a:endParaRPr>
          </a:p>
          <a:p>
            <a:r>
              <a:rPr lang="en-US" sz="1400" dirty="0">
                <a:latin typeface="Menlo" charset="0"/>
              </a:rPr>
              <a:t>                                                </a:t>
            </a:r>
            <a:r>
              <a:rPr lang="en-US" sz="1400" dirty="0" err="1">
                <a:solidFill>
                  <a:srgbClr val="929000"/>
                </a:solidFill>
                <a:latin typeface="Menlo" charset="0"/>
              </a:rPr>
              <a:t>sml:useURIs</a:t>
            </a:r>
            <a:r>
              <a:rPr lang="en-US" sz="1400" dirty="0">
                <a:latin typeface="Menlo" charset="0"/>
              </a:rPr>
              <a:t>=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"true"</a:t>
            </a:r>
            <a:endParaRPr lang="en-US" sz="1400" dirty="0">
              <a:latin typeface="Menlo" charset="0"/>
            </a:endParaRPr>
          </a:p>
          <a:p>
            <a:r>
              <a:rPr lang="en-US" sz="1400" dirty="0">
                <a:latin typeface="Menlo" charset="0"/>
              </a:rPr>
              <a:t>                                                </a:t>
            </a:r>
            <a:r>
              <a:rPr lang="en-US" sz="1400" dirty="0" err="1">
                <a:solidFill>
                  <a:srgbClr val="929000"/>
                </a:solidFill>
                <a:latin typeface="Menlo" charset="0"/>
              </a:rPr>
              <a:t>sml:userName</a:t>
            </a:r>
            <a:r>
              <a:rPr lang="en-US" sz="1400" dirty="0">
                <a:latin typeface="Menlo" charset="0"/>
              </a:rPr>
              <a:t>=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{=</a:t>
            </a:r>
            <a:r>
              <a:rPr lang="en-US" sz="1400" dirty="0">
                <a:latin typeface="Menlo" charset="0"/>
              </a:rPr>
              <a:t> </a:t>
            </a:r>
            <a:r>
              <a:rPr lang="en-US" sz="1400" dirty="0" err="1">
                <a:latin typeface="Menlo" charset="0"/>
              </a:rPr>
              <a:t>spl:objectInGraph</a:t>
            </a:r>
            <a:r>
              <a:rPr lang="en-US" sz="1400" dirty="0">
                <a:latin typeface="Menlo" charset="0"/>
              </a:rPr>
              <a:t>(</a:t>
            </a:r>
            <a:r>
              <a:rPr lang="en-US" sz="1400" dirty="0">
                <a:solidFill>
                  <a:srgbClr val="011993"/>
                </a:solidFill>
                <a:latin typeface="Menlo" charset="0"/>
              </a:rPr>
              <a:t>?server</a:t>
            </a:r>
            <a:r>
              <a:rPr lang="en-US" sz="1400" dirty="0">
                <a:latin typeface="Menlo" charset="0"/>
              </a:rPr>
              <a:t>, </a:t>
            </a:r>
            <a:r>
              <a:rPr lang="en-US" sz="1400" dirty="0" err="1">
                <a:latin typeface="Menlo" charset="0"/>
              </a:rPr>
              <a:t>solr:userName</a:t>
            </a:r>
            <a:r>
              <a:rPr lang="en-US" sz="1400" dirty="0">
                <a:latin typeface="Menlo" charset="0"/>
              </a:rPr>
              <a:t>, </a:t>
            </a:r>
            <a:r>
              <a:rPr lang="en-US" sz="1400" dirty="0">
                <a:solidFill>
                  <a:srgbClr val="011993"/>
                </a:solidFill>
                <a:latin typeface="Menlo" charset="0"/>
              </a:rPr>
              <a:t>?</a:t>
            </a:r>
            <a:r>
              <a:rPr lang="en-US" sz="1400" dirty="0" err="1">
                <a:solidFill>
                  <a:srgbClr val="011993"/>
                </a:solidFill>
                <a:latin typeface="Menlo" charset="0"/>
              </a:rPr>
              <a:t>teamGraph</a:t>
            </a:r>
            <a:r>
              <a:rPr lang="en-US" sz="1400" dirty="0">
                <a:latin typeface="Menlo" charset="0"/>
              </a:rPr>
              <a:t>) </a:t>
            </a:r>
            <a:r>
              <a:rPr lang="en-US" sz="1400" b="1" dirty="0">
                <a:solidFill>
                  <a:srgbClr val="942193"/>
                </a:solidFill>
                <a:latin typeface="Menlo" charset="0"/>
              </a:rPr>
              <a:t>}</a:t>
            </a:r>
            <a:r>
              <a:rPr lang="en-US" sz="1400" dirty="0">
                <a:solidFill>
                  <a:srgbClr val="929292"/>
                </a:solidFill>
                <a:latin typeface="Menlo" charset="0"/>
              </a:rPr>
              <a:t>"</a:t>
            </a:r>
            <a:r>
              <a:rPr lang="en-US" sz="1400" dirty="0">
                <a:latin typeface="Menlo" charset="0"/>
              </a:rPr>
              <a:t>/&gt;</a:t>
            </a:r>
          </a:p>
          <a:p>
            <a:r>
              <a:rPr lang="en-US" sz="1400" dirty="0">
                <a:solidFill>
                  <a:srgbClr val="941100"/>
                </a:solidFill>
                <a:latin typeface="Menlo" charset="0"/>
              </a:rPr>
              <a:t>                    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&lt;/</a:t>
            </a:r>
            <a:r>
              <a:rPr lang="en-US" sz="1400" dirty="0" err="1">
                <a:solidFill>
                  <a:srgbClr val="000000"/>
                </a:solidFill>
                <a:latin typeface="Menlo" charset="0"/>
              </a:rPr>
              <a:t>ui:forEach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&gt;</a:t>
            </a:r>
            <a:endParaRPr lang="en-US" sz="1400" dirty="0">
              <a:solidFill>
                <a:srgbClr val="941100"/>
              </a:solidFill>
              <a:latin typeface="Menlo" charset="0"/>
            </a:endParaRPr>
          </a:p>
          <a:p>
            <a:r>
              <a:rPr lang="en-US" sz="1400" dirty="0">
                <a:solidFill>
                  <a:srgbClr val="941100"/>
                </a:solidFill>
                <a:latin typeface="Menlo" charset="0"/>
              </a:rPr>
              <a:t>                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&lt;/</a:t>
            </a:r>
            <a:r>
              <a:rPr lang="en-US" sz="1400" dirty="0" err="1">
                <a:solidFill>
                  <a:srgbClr val="000000"/>
                </a:solidFill>
                <a:latin typeface="Menlo" charset="0"/>
              </a:rPr>
              <a:t>ui:call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&gt;</a:t>
            </a:r>
            <a:endParaRPr lang="en-US" sz="1400" dirty="0">
              <a:solidFill>
                <a:srgbClr val="941100"/>
              </a:solidFill>
              <a:latin typeface="Menlo" charset="0"/>
            </a:endParaRPr>
          </a:p>
          <a:p>
            <a:r>
              <a:rPr lang="en-US" sz="1400" dirty="0">
                <a:solidFill>
                  <a:srgbClr val="941100"/>
                </a:solidFill>
                <a:latin typeface="Menlo" charset="0"/>
              </a:rPr>
              <a:t>            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&lt;/</a:t>
            </a:r>
            <a:r>
              <a:rPr lang="en-US" sz="1400" dirty="0" err="1">
                <a:solidFill>
                  <a:srgbClr val="000000"/>
                </a:solidFill>
                <a:latin typeface="Menlo" charset="0"/>
              </a:rPr>
              <a:t>ui:if</a:t>
            </a:r>
            <a:r>
              <a:rPr lang="en-US" sz="1400" dirty="0">
                <a:solidFill>
                  <a:srgbClr val="000000"/>
                </a:solidFill>
                <a:latin typeface="Menlo" charset="0"/>
              </a:rPr>
              <a:t>&gt;</a:t>
            </a:r>
            <a:endParaRPr lang="en-US" sz="1400" dirty="0">
              <a:solidFill>
                <a:srgbClr val="941100"/>
              </a:solidFill>
              <a:latin typeface="Menlo" charset="0"/>
            </a:endParaRPr>
          </a:p>
          <a:p>
            <a:r>
              <a:rPr lang="en-US" sz="1400" dirty="0">
                <a:solidFill>
                  <a:srgbClr val="941100"/>
                </a:solidFill>
                <a:latin typeface="Menlo" charset="0"/>
              </a:rPr>
              <a:t>        </a:t>
            </a:r>
            <a:r>
              <a:rPr lang="en-US" sz="1400" dirty="0">
                <a:latin typeface="Menlo" charset="0"/>
              </a:rPr>
              <a:t>&lt;/</a:t>
            </a:r>
            <a:r>
              <a:rPr lang="en-US" sz="1400" dirty="0" err="1">
                <a:latin typeface="Menlo" charset="0"/>
              </a:rPr>
              <a:t>ui:call</a:t>
            </a:r>
            <a:r>
              <a:rPr lang="en-US" sz="1400" dirty="0">
                <a:latin typeface="Menlo" charset="0"/>
              </a:rPr>
              <a:t>&gt;</a:t>
            </a:r>
          </a:p>
          <a:p>
            <a:r>
              <a:rPr lang="en-US" sz="1400" dirty="0">
                <a:solidFill>
                  <a:srgbClr val="941100"/>
                </a:solidFill>
                <a:latin typeface="Menlo" charset="0"/>
              </a:rPr>
              <a:t>    </a:t>
            </a:r>
            <a:r>
              <a:rPr lang="en-US" sz="1400" dirty="0">
                <a:latin typeface="Menlo" charset="0"/>
              </a:rPr>
              <a:t>&lt;/</a:t>
            </a:r>
            <a:r>
              <a:rPr lang="en-US" sz="1400" dirty="0" err="1">
                <a:latin typeface="Menlo" charset="0"/>
              </a:rPr>
              <a:t>ui:if</a:t>
            </a:r>
            <a:r>
              <a:rPr lang="en-US" sz="1400" dirty="0">
                <a:latin typeface="Menlo" charset="0"/>
              </a:rPr>
              <a:t>&gt;</a:t>
            </a:r>
          </a:p>
          <a:p>
            <a:r>
              <a:rPr lang="en-US" sz="1400" dirty="0">
                <a:latin typeface="Menlo" charset="0"/>
              </a:rPr>
              <a:t>&lt;/</a:t>
            </a:r>
            <a:r>
              <a:rPr lang="en-US" sz="1400" dirty="0" err="1">
                <a:latin typeface="Menlo" charset="0"/>
              </a:rPr>
              <a:t>ui:group</a:t>
            </a:r>
            <a:r>
              <a:rPr lang="en-US" sz="1400" dirty="0">
                <a:latin typeface="Menlo" charset="0"/>
              </a:rPr>
              <a:t>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updating </a:t>
            </a:r>
            <a:r>
              <a:rPr lang="en-US" dirty="0" err="1"/>
              <a:t>Solr</a:t>
            </a:r>
            <a:r>
              <a:rPr lang="en-US" dirty="0"/>
              <a:t> index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838200" y="944564"/>
            <a:ext cx="2019796" cy="855028"/>
          </a:xfrm>
          <a:prstGeom prst="wedgeRoundRectCallout">
            <a:avLst>
              <a:gd name="adj1" fmla="val 85210"/>
              <a:gd name="adj2" fmla="val 48026"/>
              <a:gd name="adj3" fmla="val 16667"/>
            </a:avLst>
          </a:prstGeom>
          <a:solidFill>
            <a:srgbClr val="FFFFC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Checks that this is a production copy, not a working copy and that </a:t>
            </a:r>
            <a:r>
              <a:rPr lang="en-US" sz="1200" dirty="0" err="1">
                <a:solidFill>
                  <a:schemeClr val="tx1"/>
                </a:solidFill>
              </a:rPr>
              <a:t>Solr</a:t>
            </a:r>
            <a:r>
              <a:rPr lang="en-US" sz="1200" dirty="0">
                <a:solidFill>
                  <a:schemeClr val="tx1"/>
                </a:solidFill>
              </a:rPr>
              <a:t> is used for it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93910" y="2667000"/>
            <a:ext cx="2209799" cy="731693"/>
          </a:xfrm>
          <a:prstGeom prst="wedgeRoundRectCallout">
            <a:avLst>
              <a:gd name="adj1" fmla="val 177129"/>
              <a:gd name="adj2" fmla="val 61729"/>
              <a:gd name="adj3" fmla="val 16667"/>
            </a:avLst>
          </a:prstGeom>
          <a:solidFill>
            <a:srgbClr val="FFFFC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Calls a pre-built </a:t>
            </a:r>
            <a:r>
              <a:rPr lang="en-US" sz="1200" dirty="0" err="1">
                <a:solidFill>
                  <a:schemeClr val="tx1"/>
                </a:solidFill>
              </a:rPr>
              <a:t>SPARQLMotion</a:t>
            </a:r>
            <a:r>
              <a:rPr lang="en-US" sz="1200" dirty="0">
                <a:solidFill>
                  <a:schemeClr val="tx1"/>
                </a:solidFill>
              </a:rPr>
              <a:t> module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that causes </a:t>
            </a:r>
            <a:r>
              <a:rPr lang="en-US" sz="1200" dirty="0" err="1">
                <a:solidFill>
                  <a:schemeClr val="tx1"/>
                </a:solidFill>
              </a:rPr>
              <a:t>Solr</a:t>
            </a:r>
            <a:r>
              <a:rPr lang="en-US" sz="1200" dirty="0">
                <a:solidFill>
                  <a:schemeClr val="tx1"/>
                </a:solidFill>
              </a:rPr>
              <a:t> index to be updated with the changes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69" y="3810000"/>
            <a:ext cx="2907431" cy="2841567"/>
          </a:xfrm>
          <a:prstGeom prst="rect">
            <a:avLst/>
          </a:prstGeom>
          <a:ln>
            <a:solidFill>
              <a:srgbClr val="4F81BD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B71603-82C3-9A45-9E79-A25E6127A846}"/>
              </a:ext>
            </a:extLst>
          </p:cNvPr>
          <p:cNvCxnSpPr>
            <a:cxnSpLocks/>
          </p:cNvCxnSpPr>
          <p:nvPr/>
        </p:nvCxnSpPr>
        <p:spPr>
          <a:xfrm flipH="1">
            <a:off x="11471562" y="4343399"/>
            <a:ext cx="1" cy="2133601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F0D909-5210-1145-A1C4-1EBACDE0894E}"/>
              </a:ext>
            </a:extLst>
          </p:cNvPr>
          <p:cNvCxnSpPr/>
          <p:nvPr/>
        </p:nvCxnSpPr>
        <p:spPr>
          <a:xfrm flipH="1">
            <a:off x="3278249" y="6477000"/>
            <a:ext cx="8193313" cy="0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CB1E600-BCA7-E748-B4B5-0FB5E78FAC28}"/>
              </a:ext>
            </a:extLst>
          </p:cNvPr>
          <p:cNvSpPr/>
          <p:nvPr/>
        </p:nvSpPr>
        <p:spPr>
          <a:xfrm>
            <a:off x="10751125" y="2546098"/>
            <a:ext cx="1440873" cy="1554307"/>
          </a:xfrm>
          <a:prstGeom prst="wedgeRoundRectCallout">
            <a:avLst>
              <a:gd name="adj1" fmla="val -103247"/>
              <a:gd name="adj2" fmla="val -64510"/>
              <a:gd name="adj3" fmla="val 16667"/>
            </a:avLst>
          </a:prstGeom>
          <a:solidFill>
            <a:srgbClr val="FFFFC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Calls a helper function that will deliver all  resources (subjects) that have been changed</a:t>
            </a:r>
          </a:p>
        </p:txBody>
      </p:sp>
    </p:spTree>
    <p:extLst>
      <p:ext uri="{BB962C8B-B14F-4D97-AF65-F5344CB8AC3E}">
        <p14:creationId xmlns:p14="http://schemas.microsoft.com/office/powerpoint/2010/main" val="29325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C2BDE92-3AD6-5642-83CC-DFB077D3C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2743200"/>
            <a:ext cx="5029200" cy="39286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005CDC-67EE-B844-8743-971C20DFB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49536"/>
            <a:ext cx="9906000" cy="868363"/>
          </a:xfrm>
        </p:spPr>
        <p:txBody>
          <a:bodyPr/>
          <a:lstStyle/>
          <a:p>
            <a:r>
              <a:rPr lang="en-US" dirty="0"/>
              <a:t>In the Editor, add RDF/OWL Property List panel to see workflow properties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C8561-EFFA-C64E-A40A-DF40250B6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69" b="20371"/>
          <a:stretch/>
        </p:blipFill>
        <p:spPr>
          <a:xfrm>
            <a:off x="304800" y="1524001"/>
            <a:ext cx="6289701" cy="32765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96E6A29-C756-0346-87EC-9A2860A30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800600"/>
            <a:ext cx="2743199" cy="685800"/>
          </a:xfrm>
          <a:prstGeom prst="wedgeRoundRectCallout">
            <a:avLst>
              <a:gd name="adj1" fmla="val 38045"/>
              <a:gd name="adj2" fmla="val -79779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Add RDF/OWL Property List panel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E3A7508-757D-0742-8CC5-8AFBE8889581}"/>
              </a:ext>
            </a:extLst>
          </p:cNvPr>
          <p:cNvSpPr/>
          <p:nvPr/>
        </p:nvSpPr>
        <p:spPr>
          <a:xfrm>
            <a:off x="5029200" y="4419600"/>
            <a:ext cx="1371599" cy="228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27DE1EF-7BA4-0D48-B5D7-B7203BACC249}"/>
              </a:ext>
            </a:extLst>
          </p:cNvPr>
          <p:cNvSpPr/>
          <p:nvPr/>
        </p:nvSpPr>
        <p:spPr>
          <a:xfrm>
            <a:off x="8534400" y="2730202"/>
            <a:ext cx="1676400" cy="3368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0A5D8BEC-4821-BF4C-A0C6-0454B848A7AC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6400799" y="2898626"/>
            <a:ext cx="2133601" cy="163527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C9EAAFA3-C49C-184E-9E18-DD2CD6961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901" y="1790700"/>
            <a:ext cx="2244699" cy="533400"/>
          </a:xfrm>
          <a:prstGeom prst="wedgeRoundRectCallout">
            <a:avLst>
              <a:gd name="adj1" fmla="val 44494"/>
              <a:gd name="adj2" fmla="val 116650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400" dirty="0"/>
              <a:t>Drag and drop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F00796-31C0-DD44-B3E5-61CD15F31500}"/>
              </a:ext>
            </a:extLst>
          </p:cNvPr>
          <p:cNvSpPr txBox="1"/>
          <p:nvPr/>
        </p:nvSpPr>
        <p:spPr>
          <a:xfrm>
            <a:off x="9331299" y="1457235"/>
            <a:ext cx="286070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You can sort by Type to see the workflow properties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F3B4CF4-A54B-8245-9F71-523069070B56}"/>
              </a:ext>
            </a:extLst>
          </p:cNvPr>
          <p:cNvSpPr/>
          <p:nvPr/>
        </p:nvSpPr>
        <p:spPr>
          <a:xfrm>
            <a:off x="5029200" y="1524001"/>
            <a:ext cx="609600" cy="2666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979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Available “Export to Remote”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5800" y="2895600"/>
            <a:ext cx="4013200" cy="685800"/>
          </a:xfrm>
          <a:solidFill>
            <a:srgbClr val="FFFFC8"/>
          </a:solidFill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New ones can be added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AE9C9-3420-9844-B052-CADD3B559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0"/>
          <a:stretch/>
        </p:blipFill>
        <p:spPr>
          <a:xfrm>
            <a:off x="1066800" y="1143000"/>
            <a:ext cx="5486400" cy="53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997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Request Module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CA3DB-CFF6-4F47-8FC6-F94EA7DE7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105" y="944562"/>
            <a:ext cx="6400800" cy="57457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492CCA-BA61-5E4D-B45F-175628EA4FF9}"/>
              </a:ext>
            </a:extLst>
          </p:cNvPr>
          <p:cNvSpPr/>
          <p:nvPr/>
        </p:nvSpPr>
        <p:spPr>
          <a:xfrm>
            <a:off x="381000" y="1155000"/>
            <a:ext cx="502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.SF NS Text"/>
              </a:rPr>
              <a:t>Sends an HTTP POST request to a web server and binds the body of the response to the </a:t>
            </a:r>
            <a:r>
              <a:rPr lang="en-US" dirty="0" err="1">
                <a:latin typeface=".SF NS Text"/>
              </a:rPr>
              <a:t>outputVariable</a:t>
            </a:r>
            <a:r>
              <a:rPr lang="en-US" dirty="0">
                <a:latin typeface=".SF NS Text"/>
              </a:rPr>
              <a:t>. </a:t>
            </a:r>
          </a:p>
          <a:p>
            <a:endParaRPr lang="en-US" dirty="0">
              <a:latin typeface=".SF NS Text"/>
            </a:endParaRPr>
          </a:p>
          <a:p>
            <a:r>
              <a:rPr lang="en-US" dirty="0">
                <a:latin typeface=".SF NS Text"/>
              </a:rPr>
              <a:t>The request will include variable bindings for all non-system properties of this module. For example, you can set </a:t>
            </a:r>
            <a:r>
              <a:rPr lang="en-US" dirty="0" err="1">
                <a:latin typeface=".SF NS Text"/>
              </a:rPr>
              <a:t>arg:test</a:t>
            </a:r>
            <a:r>
              <a:rPr lang="en-US" dirty="0">
                <a:latin typeface=".SF NS Text"/>
              </a:rPr>
              <a:t> to some value that will be mapped to the name-value-pair \"test\". The recommended way of doing this is to subclass the </a:t>
            </a:r>
            <a:r>
              <a:rPr lang="en-US" dirty="0" err="1">
                <a:latin typeface=".SF NS Text"/>
              </a:rPr>
              <a:t>sml:PostRequest</a:t>
            </a:r>
            <a:r>
              <a:rPr lang="en-US" dirty="0">
                <a:latin typeface=".SF NS Text"/>
              </a:rPr>
              <a:t> class and declare the additional arguments as </a:t>
            </a:r>
            <a:r>
              <a:rPr lang="en-US" dirty="0" err="1">
                <a:latin typeface=".SF NS Text"/>
              </a:rPr>
              <a:t>spin:constraints</a:t>
            </a:r>
            <a:r>
              <a:rPr lang="en-US" dirty="0">
                <a:latin typeface=".SF NS Text"/>
              </a:rPr>
              <a:t>. </a:t>
            </a:r>
          </a:p>
          <a:p>
            <a:endParaRPr lang="en-US" dirty="0">
              <a:latin typeface=".SF NS Text"/>
            </a:endParaRPr>
          </a:p>
          <a:p>
            <a:r>
              <a:rPr lang="en-US" dirty="0">
                <a:latin typeface=".SF NS Text"/>
              </a:rPr>
              <a:t>The variable bindings will be sent in application/x-www-form-</a:t>
            </a:r>
            <a:r>
              <a:rPr lang="en-US" dirty="0" err="1">
                <a:latin typeface=".SF NS Text"/>
              </a:rPr>
              <a:t>urlencoded</a:t>
            </a:r>
            <a:r>
              <a:rPr lang="en-US" dirty="0">
                <a:latin typeface=".SF NS Text"/>
              </a:rPr>
              <a:t> format. Alternatively, the payload to be sent with the request can be provided directly in the variable </a:t>
            </a:r>
            <a:r>
              <a:rPr lang="en-US" dirty="0" err="1">
                <a:latin typeface=".SF NS Text"/>
              </a:rPr>
              <a:t>sml:content</a:t>
            </a:r>
            <a:r>
              <a:rPr lang="en-US" dirty="0">
                <a:latin typeface=".SF NS Text"/>
              </a:rPr>
              <a:t>. If a variable starts with "</a:t>
            </a:r>
            <a:r>
              <a:rPr lang="en-US" dirty="0" err="1">
                <a:latin typeface=".SF NS Text"/>
              </a:rPr>
              <a:t>httpHeader</a:t>
            </a:r>
            <a:r>
              <a:rPr lang="en-US" dirty="0">
                <a:latin typeface=".SF NS Text"/>
              </a:rPr>
              <a:t>_" then the value will be used as HTTP request header with the partial name after the _.</a:t>
            </a:r>
            <a:endParaRPr lang="en-US" dirty="0">
              <a:effectLst/>
              <a:latin typeface=".SF NS Text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D61E13B-9399-8247-BE05-1A3A8307444B}"/>
              </a:ext>
            </a:extLst>
          </p:cNvPr>
          <p:cNvSpPr/>
          <p:nvPr/>
        </p:nvSpPr>
        <p:spPr>
          <a:xfrm>
            <a:off x="10210800" y="3581401"/>
            <a:ext cx="1765105" cy="1143000"/>
          </a:xfrm>
          <a:prstGeom prst="wedgeRoundRectCallout">
            <a:avLst>
              <a:gd name="adj1" fmla="val -14401"/>
              <a:gd name="adj2" fmla="val -220070"/>
              <a:gd name="adj3" fmla="val 16667"/>
            </a:avLst>
          </a:prstGeom>
          <a:solidFill>
            <a:srgbClr val="FFFFC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This argument is used to define the name of a variable that will contain a response from a service</a:t>
            </a:r>
          </a:p>
        </p:txBody>
      </p:sp>
    </p:spTree>
    <p:extLst>
      <p:ext uri="{BB962C8B-B14F-4D97-AF65-F5344CB8AC3E}">
        <p14:creationId xmlns:p14="http://schemas.microsoft.com/office/powerpoint/2010/main" val="3197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5851-4573-064B-831C-F66F711F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0"/>
            <a:ext cx="9601200" cy="868363"/>
          </a:xfrm>
        </p:spPr>
        <p:txBody>
          <a:bodyPr/>
          <a:lstStyle/>
          <a:p>
            <a:r>
              <a:rPr lang="en-US" sz="3200" dirty="0"/>
              <a:t>How Post Request Module May be Used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5BD940-A983-0347-B04A-4728D9F6C9F5}"/>
              </a:ext>
            </a:extLst>
          </p:cNvPr>
          <p:cNvSpPr/>
          <p:nvPr/>
        </p:nvSpPr>
        <p:spPr>
          <a:xfrm>
            <a:off x="1600200" y="2622883"/>
            <a:ext cx="10363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D1C1D"/>
                </a:solidFill>
                <a:latin typeface="Slack-Lato"/>
              </a:rPr>
              <a:t>&lt;</a:t>
            </a:r>
            <a:r>
              <a:rPr lang="en-US" sz="2800" dirty="0" err="1">
                <a:solidFill>
                  <a:srgbClr val="1D1C1D"/>
                </a:solidFill>
                <a:latin typeface="Slack-Lato"/>
              </a:rPr>
              <a:t>sml:PostRequest</a:t>
            </a:r>
            <a:r>
              <a:rPr lang="en-US" sz="2800" dirty="0">
                <a:solidFill>
                  <a:srgbClr val="1D1C1D"/>
                </a:solidFill>
                <a:latin typeface="Slack-Lato"/>
              </a:rPr>
              <a:t> </a:t>
            </a:r>
          </a:p>
          <a:p>
            <a:r>
              <a:rPr lang="en-US" sz="2800" dirty="0" err="1">
                <a:solidFill>
                  <a:srgbClr val="1D1C1D"/>
                </a:solidFill>
                <a:latin typeface="Slack-Lato"/>
              </a:rPr>
              <a:t>sm:outputVariable</a:t>
            </a:r>
            <a:r>
              <a:rPr lang="en-US" sz="2800" dirty="0">
                <a:solidFill>
                  <a:srgbClr val="1D1C1D"/>
                </a:solidFill>
                <a:latin typeface="Slack-Lato"/>
              </a:rPr>
              <a:t>="response”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Slack-Lato"/>
              </a:rPr>
              <a:t>…other arguments such service </a:t>
            </a:r>
            <a:r>
              <a:rPr lang="en-US" sz="2800" b="1" dirty="0" err="1">
                <a:solidFill>
                  <a:schemeClr val="accent1"/>
                </a:solidFill>
                <a:latin typeface="Slack-Lato"/>
              </a:rPr>
              <a:t>url</a:t>
            </a:r>
            <a:r>
              <a:rPr lang="en-US" sz="2800" b="1" dirty="0">
                <a:solidFill>
                  <a:schemeClr val="accent1"/>
                </a:solidFill>
                <a:latin typeface="Slack-Lato"/>
              </a:rPr>
              <a:t> (</a:t>
            </a:r>
            <a:r>
              <a:rPr lang="en-US" sz="2800" b="1" dirty="0" err="1">
                <a:solidFill>
                  <a:schemeClr val="accent1"/>
                </a:solidFill>
                <a:latin typeface="Slack-Lato"/>
              </a:rPr>
              <a:t>sml:url</a:t>
            </a:r>
            <a:r>
              <a:rPr lang="en-US" sz="2800" b="1" dirty="0">
                <a:solidFill>
                  <a:schemeClr val="accent1"/>
                </a:solidFill>
                <a:latin typeface="Slack-Lato"/>
              </a:rPr>
              <a:t>), user id (</a:t>
            </a:r>
            <a:r>
              <a:rPr lang="en-US" sz="2800" b="1" dirty="0" err="1">
                <a:solidFill>
                  <a:schemeClr val="accent1"/>
                </a:solidFill>
                <a:latin typeface="Slack-Lato"/>
              </a:rPr>
              <a:t>sml:user</a:t>
            </a:r>
            <a:r>
              <a:rPr lang="en-US" sz="2800" b="1" dirty="0">
                <a:solidFill>
                  <a:schemeClr val="accent1"/>
                </a:solidFill>
                <a:latin typeface="Slack-Lato"/>
              </a:rPr>
              <a:t>), </a:t>
            </a:r>
            <a:r>
              <a:rPr lang="en-US" sz="2800" b="1" dirty="0" err="1">
                <a:solidFill>
                  <a:schemeClr val="accent1"/>
                </a:solidFill>
                <a:latin typeface="Slack-Lato"/>
              </a:rPr>
              <a:t>etc</a:t>
            </a:r>
            <a:r>
              <a:rPr lang="en-US" sz="2800" dirty="0">
                <a:solidFill>
                  <a:srgbClr val="1D1C1D"/>
                </a:solidFill>
                <a:latin typeface="Slack-Lato"/>
              </a:rPr>
              <a:t>&gt;</a:t>
            </a:r>
            <a:br>
              <a:rPr lang="en-US" sz="2800" dirty="0"/>
            </a:br>
            <a:r>
              <a:rPr lang="en-US" sz="2800" dirty="0">
                <a:solidFill>
                  <a:srgbClr val="1D1C1D"/>
                </a:solidFill>
                <a:latin typeface="Slack-Lato"/>
              </a:rPr>
              <a:t>&lt;</a:t>
            </a:r>
            <a:r>
              <a:rPr lang="en-US" sz="2800" dirty="0" err="1">
                <a:solidFill>
                  <a:srgbClr val="1D1C1D"/>
                </a:solidFill>
                <a:latin typeface="Slack-Lato"/>
              </a:rPr>
              <a:t>ui:transaction</a:t>
            </a:r>
            <a:r>
              <a:rPr lang="en-US" sz="2800" dirty="0">
                <a:solidFill>
                  <a:srgbClr val="1D1C1D"/>
                </a:solidFill>
                <a:latin typeface="Slack-Lato"/>
              </a:rPr>
              <a:t>&gt;</a:t>
            </a:r>
            <a:br>
              <a:rPr lang="en-US" sz="2800" dirty="0"/>
            </a:br>
            <a:r>
              <a:rPr lang="en-US" sz="2800" b="1" dirty="0">
                <a:solidFill>
                  <a:schemeClr val="accent1"/>
                </a:solidFill>
                <a:latin typeface="Slack-Lato"/>
              </a:rPr>
              <a:t>... do something with ?response</a:t>
            </a:r>
            <a:br>
              <a:rPr lang="en-US" sz="2800" dirty="0"/>
            </a:br>
            <a:r>
              <a:rPr lang="en-US" sz="2800" dirty="0">
                <a:solidFill>
                  <a:srgbClr val="1D1C1D"/>
                </a:solidFill>
                <a:latin typeface="Slack-Lato"/>
              </a:rPr>
              <a:t>&lt;/</a:t>
            </a:r>
            <a:r>
              <a:rPr lang="en-US" sz="2800" dirty="0" err="1">
                <a:solidFill>
                  <a:srgbClr val="1D1C1D"/>
                </a:solidFill>
                <a:latin typeface="Slack-Lato"/>
              </a:rPr>
              <a:t>sml:PostRequest</a:t>
            </a:r>
            <a:r>
              <a:rPr lang="en-US" sz="2800" dirty="0">
                <a:solidFill>
                  <a:srgbClr val="1D1C1D"/>
                </a:solidFill>
                <a:latin typeface="Slack-Lato"/>
              </a:rPr>
              <a:t>&gt;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D38C9-A7B2-E64B-A3BC-6317F5333D4A}"/>
              </a:ext>
            </a:extLst>
          </p:cNvPr>
          <p:cNvSpPr/>
          <p:nvPr/>
        </p:nvSpPr>
        <p:spPr>
          <a:xfrm>
            <a:off x="1371600" y="1828800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.SF NS Text"/>
              </a:rPr>
              <a:t>Create a Rule. In its prototype use:</a:t>
            </a:r>
            <a:endParaRPr lang="en-US" sz="2800" b="1" dirty="0">
              <a:effectLst/>
              <a:latin typeface=".SF NS Text"/>
            </a:endParaRPr>
          </a:p>
        </p:txBody>
      </p:sp>
    </p:spTree>
    <p:extLst>
      <p:ext uri="{BB962C8B-B14F-4D97-AF65-F5344CB8AC3E}">
        <p14:creationId xmlns:p14="http://schemas.microsoft.com/office/powerpoint/2010/main" val="25302765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B2318-2F77-C94C-BC0D-E980D60B2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383494"/>
            <a:ext cx="9474200" cy="868363"/>
          </a:xfrm>
        </p:spPr>
        <p:txBody>
          <a:bodyPr/>
          <a:lstStyle/>
          <a:p>
            <a:r>
              <a:rPr lang="en-US" sz="3200" dirty="0"/>
              <a:t>Using ECA Framework versus using State Entry and Exit Actions in Workflows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81682-61FA-6C40-B5E9-65371FB2E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10972800" cy="4648200"/>
          </a:xfrm>
        </p:spPr>
        <p:txBody>
          <a:bodyPr/>
          <a:lstStyle/>
          <a:p>
            <a:r>
              <a:rPr lang="en-US" dirty="0"/>
              <a:t>ECA Framework is a general mechanism for executing actions when any event happens.</a:t>
            </a:r>
          </a:p>
          <a:p>
            <a:pPr lvl="1"/>
            <a:r>
              <a:rPr lang="en-US" dirty="0"/>
              <a:t>For example, a new task is created or some specific change is made to an asset directly in the production copy</a:t>
            </a:r>
          </a:p>
          <a:p>
            <a:r>
              <a:rPr lang="en-US" dirty="0"/>
              <a:t>State Entry and Exist Actions are only used in workflows and the only event that can trigger them is a workflow moving to and from a certain state</a:t>
            </a:r>
          </a:p>
          <a:p>
            <a:r>
              <a:rPr lang="en-US" dirty="0"/>
              <a:t>Performance-wise ECA is more expensive since EDG is constantly monitoring for the change patterns specified in the events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35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A1D92-E761-FF40-9D32-BC14484D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42C57"/>
                </a:solidFill>
              </a:rPr>
              <a:t>End of the Module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35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1B53F6-179E-564F-9A25-C0A1E996C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150" y="1908429"/>
            <a:ext cx="7359650" cy="3831808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005CDC-67EE-B844-8743-971C20DFB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0" y="152400"/>
            <a:ext cx="8737600" cy="868363"/>
          </a:xfrm>
        </p:spPr>
        <p:txBody>
          <a:bodyPr/>
          <a:lstStyle/>
          <a:p>
            <a:r>
              <a:rPr lang="en-US" dirty="0"/>
              <a:t>Create a new Workflow property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96E6A29-C756-0346-87EC-9A2860A30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029200"/>
            <a:ext cx="3352800" cy="1195433"/>
          </a:xfrm>
          <a:prstGeom prst="wedgeRoundRectCallout">
            <a:avLst>
              <a:gd name="adj1" fmla="val -11576"/>
              <a:gd name="adj2" fmla="val -102353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Select Workflow property as the type (you will find it under Object Property)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E9905D8-50AB-F843-AEAD-E528C397F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956820"/>
            <a:ext cx="3276600" cy="1429520"/>
          </a:xfrm>
          <a:prstGeom prst="wedgeRoundRectCallout">
            <a:avLst>
              <a:gd name="adj1" fmla="val -45553"/>
              <a:gd name="adj2" fmla="val 71551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Type the name of the new role. Use small letters – it will be properly capitalized in the UI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2714B6-0D71-A147-8FD0-00D5C7EB3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9" y="2147933"/>
            <a:ext cx="4291988" cy="3352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F942E23-1B5F-AD48-BD53-0693972EE23B}"/>
              </a:ext>
            </a:extLst>
          </p:cNvPr>
          <p:cNvSpPr/>
          <p:nvPr/>
        </p:nvSpPr>
        <p:spPr>
          <a:xfrm>
            <a:off x="3124200" y="2344648"/>
            <a:ext cx="685800" cy="4747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844EA88-4A70-0347-A97F-702CBFDAC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105649"/>
            <a:ext cx="1447800" cy="646952"/>
          </a:xfrm>
          <a:prstGeom prst="wedgeRoundRectCallout">
            <a:avLst>
              <a:gd name="adj1" fmla="val 11345"/>
              <a:gd name="adj2" fmla="val 134048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Click New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535AB1B-FF63-C84A-A762-6B99C05634C7}"/>
              </a:ext>
            </a:extLst>
          </p:cNvPr>
          <p:cNvSpPr/>
          <p:nvPr/>
        </p:nvSpPr>
        <p:spPr>
          <a:xfrm rot="20876271">
            <a:off x="3899028" y="2325542"/>
            <a:ext cx="882603" cy="36993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42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5CDC-67EE-B844-8743-971C20DFB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0" y="152400"/>
            <a:ext cx="8737600" cy="868363"/>
          </a:xfrm>
        </p:spPr>
        <p:txBody>
          <a:bodyPr/>
          <a:lstStyle/>
          <a:p>
            <a:r>
              <a:rPr lang="en-US" dirty="0"/>
              <a:t>Click “Submit Anyway” when a warning is reported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6D4A9-077F-B044-9B89-29E984D75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60901"/>
            <a:ext cx="8534400" cy="5402997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96E6A29-C756-0346-87EC-9A2860A30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3733800"/>
            <a:ext cx="3200400" cy="1329900"/>
          </a:xfrm>
          <a:prstGeom prst="wedgeRoundRectCallout">
            <a:avLst>
              <a:gd name="adj1" fmla="val -16690"/>
              <a:gd name="adj2" fmla="val -89627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This is a reminder to create a property shape for the Stewardship - step 2 of the process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5E54427-2DCC-9148-85FA-6AB9088D3E7F}"/>
              </a:ext>
            </a:extLst>
          </p:cNvPr>
          <p:cNvSpPr/>
          <p:nvPr/>
        </p:nvSpPr>
        <p:spPr>
          <a:xfrm>
            <a:off x="7924800" y="6154648"/>
            <a:ext cx="1447800" cy="4747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04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AE94A-F1EF-A54B-8C31-C16BA5E1F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28600"/>
            <a:ext cx="8737600" cy="868363"/>
          </a:xfrm>
        </p:spPr>
        <p:txBody>
          <a:bodyPr/>
          <a:lstStyle/>
          <a:p>
            <a:r>
              <a:rPr lang="en-US" dirty="0"/>
              <a:t>Switch to the Source Code tab to add Abbreviation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E61B1E-633E-D048-8447-E4ECE424BC78}"/>
              </a:ext>
            </a:extLst>
          </p:cNvPr>
          <p:cNvSpPr/>
          <p:nvPr/>
        </p:nvSpPr>
        <p:spPr>
          <a:xfrm>
            <a:off x="228600" y="1096963"/>
            <a:ext cx="4495800" cy="550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Type </a:t>
            </a:r>
            <a:r>
              <a:rPr lang="en-US" sz="3200" dirty="0" err="1"/>
              <a:t>edg:abbreviation</a:t>
            </a:r>
            <a:r>
              <a:rPr lang="en-US" sz="3200" dirty="0"/>
              <a:t> and then the abbreviation in quotes. </a:t>
            </a:r>
          </a:p>
          <a:p>
            <a:endParaRPr lang="en-US" sz="3200" dirty="0"/>
          </a:p>
          <a:p>
            <a:r>
              <a:rPr lang="en-US" sz="3200" dirty="0"/>
              <a:t>For example:</a:t>
            </a:r>
          </a:p>
          <a:p>
            <a:endParaRPr lang="en-US" sz="3200" dirty="0"/>
          </a:p>
          <a:p>
            <a:r>
              <a:rPr lang="en-US" sz="3200" dirty="0" err="1"/>
              <a:t>edg:abbreviation</a:t>
            </a:r>
            <a:r>
              <a:rPr lang="en-US" sz="3200" dirty="0"/>
              <a:t> "GL";</a:t>
            </a:r>
          </a:p>
          <a:p>
            <a:endParaRPr lang="en-US" sz="3200" dirty="0"/>
          </a:p>
          <a:p>
            <a:r>
              <a:rPr lang="en-US" sz="3200" dirty="0"/>
              <a:t>Make sure this is inserted before the period (“.”) at the end.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EBFA66-3B1C-7D44-8074-4DA71268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522490"/>
            <a:ext cx="5943600" cy="361412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1DA4F47-CB30-EA40-A4BB-47600F4200DF}"/>
              </a:ext>
            </a:extLst>
          </p:cNvPr>
          <p:cNvSpPr/>
          <p:nvPr/>
        </p:nvSpPr>
        <p:spPr>
          <a:xfrm>
            <a:off x="5486400" y="4038600"/>
            <a:ext cx="3352800" cy="381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7BFEB51E-3702-3D40-A743-0867AFB9F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136610"/>
            <a:ext cx="3810000" cy="1329900"/>
          </a:xfrm>
          <a:prstGeom prst="wedgeRoundRectCallout">
            <a:avLst>
              <a:gd name="adj1" fmla="val -16690"/>
              <a:gd name="adj2" fmla="val -89627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Abbreviation is used in some places in the UI. For example, on the page where notifications are set.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8F667D4B-2F3B-FE44-BFF3-207543D59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2200" y="2087060"/>
            <a:ext cx="2870200" cy="841027"/>
          </a:xfrm>
          <a:prstGeom prst="wedgeRoundRectCallout">
            <a:avLst>
              <a:gd name="adj1" fmla="val -72482"/>
              <a:gd name="adj2" fmla="val -34164"/>
              <a:gd name="adj3" fmla="val 16667"/>
            </a:avLst>
          </a:prstGeom>
          <a:solidFill>
            <a:srgbClr val="FFFFC8"/>
          </a:soli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r>
              <a:rPr lang="en-US" sz="2000" dirty="0"/>
              <a:t>Click “Save Changes”</a:t>
            </a:r>
          </a:p>
        </p:txBody>
      </p:sp>
    </p:spTree>
    <p:extLst>
      <p:ext uri="{BB962C8B-B14F-4D97-AF65-F5344CB8AC3E}">
        <p14:creationId xmlns:p14="http://schemas.microsoft.com/office/powerpoint/2010/main" val="4124737028"/>
      </p:ext>
    </p:extLst>
  </p:cSld>
  <p:clrMapOvr>
    <a:masterClrMapping/>
  </p:clrMapOvr>
</p:sld>
</file>

<file path=ppt/theme/theme1.xml><?xml version="1.0" encoding="utf-8"?>
<a:theme xmlns:a="http://schemas.openxmlformats.org/drawingml/2006/main" name="1_TQ New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opQuadrant_website_sty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72BF932A-3E82-D34C-A863-3EFB39B100CF}" vid="{5303D640-8B17-D846-94EB-3E47EB6521D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TQ New Template.thmx</Template>
  <TotalTime>58254</TotalTime>
  <Words>3907</Words>
  <Application>Microsoft Macintosh PowerPoint</Application>
  <PresentationFormat>Widescreen</PresentationFormat>
  <Paragraphs>438</Paragraphs>
  <Slides>64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9" baseType="lpstr">
      <vt:lpstr>ＭＳ Ｐゴシック</vt:lpstr>
      <vt:lpstr>ＭＳ Ｐゴシック</vt:lpstr>
      <vt:lpstr>.SF NS Text</vt:lpstr>
      <vt:lpstr>Arial</vt:lpstr>
      <vt:lpstr>Arial Black</vt:lpstr>
      <vt:lpstr>Calibri</vt:lpstr>
      <vt:lpstr>Calibri Light</vt:lpstr>
      <vt:lpstr>Comic Sans MS</vt:lpstr>
      <vt:lpstr>Menlo</vt:lpstr>
      <vt:lpstr>Monaco</vt:lpstr>
      <vt:lpstr>Rockwell</vt:lpstr>
      <vt:lpstr>Slack-Lato</vt:lpstr>
      <vt:lpstr>Wingdings</vt:lpstr>
      <vt:lpstr>1_TQ New Template</vt:lpstr>
      <vt:lpstr>1_TopQuadrant_website_style</vt:lpstr>
      <vt:lpstr>Teamworks, Workflow Templates, Notifications and other Actions</vt:lpstr>
      <vt:lpstr>Section Agenda</vt:lpstr>
      <vt:lpstr>Custom Governance Roles </vt:lpstr>
      <vt:lpstr>Customizing Governance Roles (for use in Workflow Templates)</vt:lpstr>
      <vt:lpstr>Create a New Ontology to contain customizations to the pre-defined EDG Governance Assets </vt:lpstr>
      <vt:lpstr>In the Editor, add RDF/OWL Property List panel to see workflow properties</vt:lpstr>
      <vt:lpstr>Create a new Workflow property</vt:lpstr>
      <vt:lpstr>Click “Submit Anyway” when a warning is reported</vt:lpstr>
      <vt:lpstr>Switch to the Source Code tab to add Abbreviation</vt:lpstr>
      <vt:lpstr>Describe Responsibilities of the Role</vt:lpstr>
      <vt:lpstr>Navigate to the Stewardship class and add a Relationship</vt:lpstr>
      <vt:lpstr>Type the label exactly the same way you typed it when you defined the property</vt:lpstr>
      <vt:lpstr>Alternatively, if you are not sure, you can select the property</vt:lpstr>
      <vt:lpstr>You do not need to set any constraints</vt:lpstr>
      <vt:lpstr>Edit Relationship after it is created - to set view and edit widgets</vt:lpstr>
      <vt:lpstr>New Stewardship Relationship Defined</vt:lpstr>
      <vt:lpstr>To remove any of the Roles, deactivate the Relationships</vt:lpstr>
      <vt:lpstr>Include your new Ontology in the Governance Operational Model</vt:lpstr>
      <vt:lpstr>Now, your changes are part of the Governance Model</vt:lpstr>
      <vt:lpstr>Technical Underpinnings of Working Copies  </vt:lpstr>
      <vt:lpstr>What is Teamwork Graph?</vt:lpstr>
      <vt:lpstr>Example .tch Graph Resource</vt:lpstr>
      <vt:lpstr>Example Change</vt:lpstr>
      <vt:lpstr>Added and Deleted Triple</vt:lpstr>
      <vt:lpstr>What are Working Copies?</vt:lpstr>
      <vt:lpstr>How does a Workflow look like in the Audit Trail?</vt:lpstr>
      <vt:lpstr>What changes does it contain i.e., what is used to create its working copy?</vt:lpstr>
      <vt:lpstr>What you can do with a Working Copy?</vt:lpstr>
      <vt:lpstr>What you can’t do with a Working Copy?</vt:lpstr>
      <vt:lpstr>Audit Trail Size and Working Copies</vt:lpstr>
      <vt:lpstr>Workflow Templates </vt:lpstr>
      <vt:lpstr>Installed Templates can be Downloaded</vt:lpstr>
      <vt:lpstr>Initial File has no Data except for a reference to the “basic workflow”</vt:lpstr>
      <vt:lpstr>Template Update Process</vt:lpstr>
      <vt:lpstr>Example of a template definition</vt:lpstr>
      <vt:lpstr>Adding New Workflow Templates</vt:lpstr>
      <vt:lpstr>Decisions to make before creating a new template</vt:lpstr>
      <vt:lpstr>Working with the Workflow Template File in TBC</vt:lpstr>
      <vt:lpstr>Important Values for a Workflow Template</vt:lpstr>
      <vt:lpstr>Example Template</vt:lpstr>
      <vt:lpstr>Important Values for a Workflow Transition</vt:lpstr>
      <vt:lpstr>Example Transition</vt:lpstr>
      <vt:lpstr>What Happens When a Workflow Transitions from one State to Another </vt:lpstr>
      <vt:lpstr>Workflow States can carry additional Information</vt:lpstr>
      <vt:lpstr>Example SWP code for an Action</vt:lpstr>
      <vt:lpstr>Notifications in TopBraid EDG </vt:lpstr>
      <vt:lpstr>Notification Events in TopBraid EDG - 1</vt:lpstr>
      <vt:lpstr>Notification Events in TopBraid EDG - 2</vt:lpstr>
      <vt:lpstr>ECA Framework in TopBraid EDG </vt:lpstr>
      <vt:lpstr>Event Condition Action Framework</vt:lpstr>
      <vt:lpstr>What is Event?</vt:lpstr>
      <vt:lpstr>What is Action?</vt:lpstr>
      <vt:lpstr>How EDG itself uses ECA Framework to perform various actions</vt:lpstr>
      <vt:lpstr>Rule for Incrementing the Counter</vt:lpstr>
      <vt:lpstr>Connection between teamworks:Notifications and teamwork:EditRules is teamwork:RegularEditNotificationsRule </vt:lpstr>
      <vt:lpstr>Teamworks:sendNotifications Function that sends e-mails</vt:lpstr>
      <vt:lpstr>Example of a custom action: Display a trace each time a workflow changes state</vt:lpstr>
      <vt:lpstr>How to target an action to a specific state change and/or specific workflow</vt:lpstr>
      <vt:lpstr>Example of updating Solr index</vt:lpstr>
      <vt:lpstr>Available “Export to Remote” Modules</vt:lpstr>
      <vt:lpstr>Post Request Module</vt:lpstr>
      <vt:lpstr>How Post Request Module May be Used</vt:lpstr>
      <vt:lpstr>Using ECA Framework versus using State Entry and Exit Actions in Workflows</vt:lpstr>
      <vt:lpstr>End of the Module 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Workflow Templates</dc:title>
  <dc:subject/>
  <dc:creator/>
  <cp:keywords/>
  <dc:description/>
  <cp:lastModifiedBy>Irene Polikoff</cp:lastModifiedBy>
  <cp:revision>944</cp:revision>
  <cp:lastPrinted>2020-02-26T05:15:12Z</cp:lastPrinted>
  <dcterms:created xsi:type="dcterms:W3CDTF">2011-10-25T21:46:17Z</dcterms:created>
  <dcterms:modified xsi:type="dcterms:W3CDTF">2020-06-23T01:50:25Z</dcterms:modified>
  <cp:category/>
</cp:coreProperties>
</file>